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Lst>
  <p:notesMasterIdLst>
    <p:notesMasterId r:id="rId4"/>
  </p:notesMasterIdLst>
  <p:sldIdLst>
    <p:sldId id="257" r:id="rId2"/>
    <p:sldId id="259" r:id="rId3"/>
  </p:sldIdLst>
  <p:sldSz cx="7559675" cy="10691813"/>
  <p:notesSz cx="6669088" cy="9926638"/>
  <p:defaultTextStyle>
    <a:defPPr>
      <a:defRPr lang="en-US"/>
    </a:defPPr>
    <a:lvl1pPr marL="0" algn="l" defTabSz="609570" rtl="0" eaLnBrk="1" latinLnBrk="0" hangingPunct="1">
      <a:defRPr sz="2400" kern="1200">
        <a:solidFill>
          <a:schemeClr val="tx1"/>
        </a:solidFill>
        <a:latin typeface="+mn-lt"/>
        <a:ea typeface="+mn-ea"/>
        <a:cs typeface="+mn-cs"/>
      </a:defRPr>
    </a:lvl1pPr>
    <a:lvl2pPr marL="609570" algn="l" defTabSz="609570" rtl="0" eaLnBrk="1" latinLnBrk="0" hangingPunct="1">
      <a:defRPr sz="2400" kern="1200">
        <a:solidFill>
          <a:schemeClr val="tx1"/>
        </a:solidFill>
        <a:latin typeface="+mn-lt"/>
        <a:ea typeface="+mn-ea"/>
        <a:cs typeface="+mn-cs"/>
      </a:defRPr>
    </a:lvl2pPr>
    <a:lvl3pPr marL="1219140" algn="l" defTabSz="609570" rtl="0" eaLnBrk="1" latinLnBrk="0" hangingPunct="1">
      <a:defRPr sz="2400" kern="1200">
        <a:solidFill>
          <a:schemeClr val="tx1"/>
        </a:solidFill>
        <a:latin typeface="+mn-lt"/>
        <a:ea typeface="+mn-ea"/>
        <a:cs typeface="+mn-cs"/>
      </a:defRPr>
    </a:lvl3pPr>
    <a:lvl4pPr marL="1828709" algn="l" defTabSz="609570" rtl="0" eaLnBrk="1" latinLnBrk="0" hangingPunct="1">
      <a:defRPr sz="2400" kern="1200">
        <a:solidFill>
          <a:schemeClr val="tx1"/>
        </a:solidFill>
        <a:latin typeface="+mn-lt"/>
        <a:ea typeface="+mn-ea"/>
        <a:cs typeface="+mn-cs"/>
      </a:defRPr>
    </a:lvl4pPr>
    <a:lvl5pPr marL="2438278" algn="l" defTabSz="609570" rtl="0" eaLnBrk="1" latinLnBrk="0" hangingPunct="1">
      <a:defRPr sz="2400" kern="1200">
        <a:solidFill>
          <a:schemeClr val="tx1"/>
        </a:solidFill>
        <a:latin typeface="+mn-lt"/>
        <a:ea typeface="+mn-ea"/>
        <a:cs typeface="+mn-cs"/>
      </a:defRPr>
    </a:lvl5pPr>
    <a:lvl6pPr marL="3047848" algn="l" defTabSz="609570" rtl="0" eaLnBrk="1" latinLnBrk="0" hangingPunct="1">
      <a:defRPr sz="2400" kern="1200">
        <a:solidFill>
          <a:schemeClr val="tx1"/>
        </a:solidFill>
        <a:latin typeface="+mn-lt"/>
        <a:ea typeface="+mn-ea"/>
        <a:cs typeface="+mn-cs"/>
      </a:defRPr>
    </a:lvl6pPr>
    <a:lvl7pPr marL="3657418" algn="l" defTabSz="609570" rtl="0" eaLnBrk="1" latinLnBrk="0" hangingPunct="1">
      <a:defRPr sz="2400" kern="1200">
        <a:solidFill>
          <a:schemeClr val="tx1"/>
        </a:solidFill>
        <a:latin typeface="+mn-lt"/>
        <a:ea typeface="+mn-ea"/>
        <a:cs typeface="+mn-cs"/>
      </a:defRPr>
    </a:lvl7pPr>
    <a:lvl8pPr marL="4266987" algn="l" defTabSz="609570" rtl="0" eaLnBrk="1" latinLnBrk="0" hangingPunct="1">
      <a:defRPr sz="2400" kern="1200">
        <a:solidFill>
          <a:schemeClr val="tx1"/>
        </a:solidFill>
        <a:latin typeface="+mn-lt"/>
        <a:ea typeface="+mn-ea"/>
        <a:cs typeface="+mn-cs"/>
      </a:defRPr>
    </a:lvl8pPr>
    <a:lvl9pPr marL="4876557" algn="l" defTabSz="6095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02F268D-EEB1-7CF6-1D76-5DE4B02617A3}" name="Charles JUSTER" initials="CJ" userId="S::cjuster@mediametrie.fr::ca9ff0ee-17d0-4250-a988-cc4aebd0fcf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50E0"/>
    <a:srgbClr val="FE4816"/>
    <a:srgbClr val="AF9393"/>
    <a:srgbClr val="FF2144"/>
    <a:srgbClr val="6E5F5F"/>
    <a:srgbClr val="666666"/>
    <a:srgbClr val="FFFFFF"/>
    <a:srgbClr val="E10037"/>
    <a:srgbClr val="B41332"/>
    <a:srgbClr val="B4143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599" autoAdjust="0"/>
    <p:restoredTop sz="94660"/>
  </p:normalViewPr>
  <p:slideViewPr>
    <p:cSldViewPr snapToGrid="0" showGuides="1">
      <p:cViewPr>
        <p:scale>
          <a:sx n="136" d="100"/>
          <a:sy n="136" d="100"/>
        </p:scale>
        <p:origin x="2760" y="-2682"/>
      </p:cViewPr>
      <p:guideLst/>
    </p:cSldViewPr>
  </p:slideViewPr>
  <p:notesTextViewPr>
    <p:cViewPr>
      <p:scale>
        <a:sx n="1" d="1"/>
        <a:sy n="1" d="1"/>
      </p:scale>
      <p:origin x="0" y="0"/>
    </p:cViewPr>
  </p:notesTextViewPr>
  <p:sorterViewPr>
    <p:cViewPr>
      <p:scale>
        <a:sx n="123" d="100"/>
        <a:sy n="123"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777607" y="0"/>
            <a:ext cx="2889938" cy="498056"/>
          </a:xfrm>
          <a:prstGeom prst="rect">
            <a:avLst/>
          </a:prstGeom>
        </p:spPr>
        <p:txBody>
          <a:bodyPr vert="horz" lIns="91440" tIns="45720" rIns="91440" bIns="45720" rtlCol="0"/>
          <a:lstStyle>
            <a:lvl1pPr algn="r">
              <a:defRPr sz="1200"/>
            </a:lvl1pPr>
          </a:lstStyle>
          <a:p>
            <a:fld id="{E284804D-4440-40F3-BD43-46CC6EFF6A92}" type="datetimeFigureOut">
              <a:rPr lang="fr-FR" smtClean="0"/>
              <a:t>29/12/2025</a:t>
            </a:fld>
            <a:endParaRPr lang="fr-FR"/>
          </a:p>
        </p:txBody>
      </p:sp>
      <p:sp>
        <p:nvSpPr>
          <p:cNvPr id="4" name="Espace réservé de l'image des diapositives 3"/>
          <p:cNvSpPr>
            <a:spLocks noGrp="1" noRot="1" noChangeAspect="1"/>
          </p:cNvSpPr>
          <p:nvPr>
            <p:ph type="sldImg" idx="2"/>
          </p:nvPr>
        </p:nvSpPr>
        <p:spPr>
          <a:xfrm>
            <a:off x="2151063" y="1241425"/>
            <a:ext cx="2366962"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66909" y="4777194"/>
            <a:ext cx="5335270" cy="3908614"/>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4"/>
            <a:ext cx="2889938" cy="49805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777607" y="9428584"/>
            <a:ext cx="2889938" cy="498055"/>
          </a:xfrm>
          <a:prstGeom prst="rect">
            <a:avLst/>
          </a:prstGeom>
        </p:spPr>
        <p:txBody>
          <a:bodyPr vert="horz" lIns="91440" tIns="45720" rIns="91440" bIns="45720" rtlCol="0" anchor="b"/>
          <a:lstStyle>
            <a:lvl1pPr algn="r">
              <a:defRPr sz="1200"/>
            </a:lvl1pPr>
          </a:lstStyle>
          <a:p>
            <a:fld id="{39FDA087-09A1-4C87-8AA9-34F5013F9E19}" type="slidenum">
              <a:rPr lang="fr-FR" smtClean="0"/>
              <a:t>‹N°›</a:t>
            </a:fld>
            <a:endParaRPr lang="fr-FR"/>
          </a:p>
        </p:txBody>
      </p:sp>
    </p:spTree>
    <p:extLst>
      <p:ext uri="{BB962C8B-B14F-4D97-AF65-F5344CB8AC3E}">
        <p14:creationId xmlns:p14="http://schemas.microsoft.com/office/powerpoint/2010/main" val="2105471591"/>
      </p:ext>
    </p:extLst>
  </p:cSld>
  <p:clrMap bg1="lt1" tx1="dk1" bg2="lt2" tx2="dk2" accent1="accent1" accent2="accent2" accent3="accent3" accent4="accent4" accent5="accent5" accent6="accent6" hlink="hlink" folHlink="folHlink"/>
  <p:notesStyle>
    <a:lvl1pPr marL="0" algn="l" defTabSz="914377" rtl="0" eaLnBrk="1" latinLnBrk="0" hangingPunct="1">
      <a:defRPr sz="1200" kern="1200">
        <a:solidFill>
          <a:schemeClr val="tx1"/>
        </a:solidFill>
        <a:latin typeface="+mn-lt"/>
        <a:ea typeface="+mn-ea"/>
        <a:cs typeface="+mn-cs"/>
      </a:defRPr>
    </a:lvl1pPr>
    <a:lvl2pPr marL="457189" algn="l" defTabSz="914377" rtl="0" eaLnBrk="1" latinLnBrk="0" hangingPunct="1">
      <a:defRPr sz="1200" kern="1200">
        <a:solidFill>
          <a:schemeClr val="tx1"/>
        </a:solidFill>
        <a:latin typeface="+mn-lt"/>
        <a:ea typeface="+mn-ea"/>
        <a:cs typeface="+mn-cs"/>
      </a:defRPr>
    </a:lvl2pPr>
    <a:lvl3pPr marL="914377" algn="l" defTabSz="914377" rtl="0" eaLnBrk="1" latinLnBrk="0" hangingPunct="1">
      <a:defRPr sz="1200" kern="1200">
        <a:solidFill>
          <a:schemeClr val="tx1"/>
        </a:solidFill>
        <a:latin typeface="+mn-lt"/>
        <a:ea typeface="+mn-ea"/>
        <a:cs typeface="+mn-cs"/>
      </a:defRPr>
    </a:lvl3pPr>
    <a:lvl4pPr marL="1371566" algn="l" defTabSz="914377" rtl="0" eaLnBrk="1" latinLnBrk="0" hangingPunct="1">
      <a:defRPr sz="1200" kern="1200">
        <a:solidFill>
          <a:schemeClr val="tx1"/>
        </a:solidFill>
        <a:latin typeface="+mn-lt"/>
        <a:ea typeface="+mn-ea"/>
        <a:cs typeface="+mn-cs"/>
      </a:defRPr>
    </a:lvl4pPr>
    <a:lvl5pPr marL="1828754" algn="l" defTabSz="914377" rtl="0" eaLnBrk="1" latinLnBrk="0" hangingPunct="1">
      <a:defRPr sz="1200" kern="1200">
        <a:solidFill>
          <a:schemeClr val="tx1"/>
        </a:solidFill>
        <a:latin typeface="+mn-lt"/>
        <a:ea typeface="+mn-ea"/>
        <a:cs typeface="+mn-cs"/>
      </a:defRPr>
    </a:lvl5pPr>
    <a:lvl6pPr marL="2285943" algn="l" defTabSz="914377" rtl="0" eaLnBrk="1" latinLnBrk="0" hangingPunct="1">
      <a:defRPr sz="1200" kern="1200">
        <a:solidFill>
          <a:schemeClr val="tx1"/>
        </a:solidFill>
        <a:latin typeface="+mn-lt"/>
        <a:ea typeface="+mn-ea"/>
        <a:cs typeface="+mn-cs"/>
      </a:defRPr>
    </a:lvl6pPr>
    <a:lvl7pPr marL="2743131" algn="l" defTabSz="914377" rtl="0" eaLnBrk="1" latinLnBrk="0" hangingPunct="1">
      <a:defRPr sz="1200" kern="1200">
        <a:solidFill>
          <a:schemeClr val="tx1"/>
        </a:solidFill>
        <a:latin typeface="+mn-lt"/>
        <a:ea typeface="+mn-ea"/>
        <a:cs typeface="+mn-cs"/>
      </a:defRPr>
    </a:lvl7pPr>
    <a:lvl8pPr marL="3200320" algn="l" defTabSz="914377" rtl="0" eaLnBrk="1" latinLnBrk="0" hangingPunct="1">
      <a:defRPr sz="1200" kern="1200">
        <a:solidFill>
          <a:schemeClr val="tx1"/>
        </a:solidFill>
        <a:latin typeface="+mn-lt"/>
        <a:ea typeface="+mn-ea"/>
        <a:cs typeface="+mn-cs"/>
      </a:defRPr>
    </a:lvl8pPr>
    <a:lvl9pPr marL="3657509" algn="l" defTabSz="914377"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mmuniqué de Presse — A">
    <p:spTree>
      <p:nvGrpSpPr>
        <p:cNvPr id="1" name=""/>
        <p:cNvGrpSpPr/>
        <p:nvPr/>
      </p:nvGrpSpPr>
      <p:grpSpPr>
        <a:xfrm>
          <a:off x="0" y="0"/>
          <a:ext cx="0" cy="0"/>
          <a:chOff x="0" y="0"/>
          <a:chExt cx="0" cy="0"/>
        </a:xfrm>
      </p:grpSpPr>
      <p:sp>
        <p:nvSpPr>
          <p:cNvPr id="13" name="Espace réservé du pied de page 12">
            <a:extLst>
              <a:ext uri="{FF2B5EF4-FFF2-40B4-BE49-F238E27FC236}">
                <a16:creationId xmlns:a16="http://schemas.microsoft.com/office/drawing/2014/main" id="{DB09D167-74BC-4F41-AF20-1C2D5634D3C4}"/>
              </a:ext>
            </a:extLst>
          </p:cNvPr>
          <p:cNvSpPr>
            <a:spLocks noGrp="1"/>
          </p:cNvSpPr>
          <p:nvPr>
            <p:ph type="ftr" sz="quarter" idx="14"/>
          </p:nvPr>
        </p:nvSpPr>
        <p:spPr>
          <a:xfrm>
            <a:off x="778772" y="10146996"/>
            <a:ext cx="5988741" cy="292110"/>
          </a:xfrm>
        </p:spPr>
        <p:txBody>
          <a:bodyPr/>
          <a:lstStyle/>
          <a:p>
            <a:r>
              <a:rPr lang="fr-FR"/>
              <a:t>Médiamétrie — Copyright Médiamétrie —Tous droits réservés</a:t>
            </a:r>
          </a:p>
        </p:txBody>
      </p:sp>
      <p:sp>
        <p:nvSpPr>
          <p:cNvPr id="15" name="Espace réservé du texte 14">
            <a:extLst>
              <a:ext uri="{FF2B5EF4-FFF2-40B4-BE49-F238E27FC236}">
                <a16:creationId xmlns:a16="http://schemas.microsoft.com/office/drawing/2014/main" id="{10259784-9024-40A7-967F-82F4D2318598}"/>
              </a:ext>
            </a:extLst>
          </p:cNvPr>
          <p:cNvSpPr>
            <a:spLocks noGrp="1"/>
          </p:cNvSpPr>
          <p:nvPr>
            <p:ph type="body" sz="quarter" idx="15"/>
          </p:nvPr>
        </p:nvSpPr>
        <p:spPr>
          <a:xfrm>
            <a:off x="757238" y="2536825"/>
            <a:ext cx="6010275" cy="3413125"/>
          </a:xfrm>
        </p:spPr>
        <p:txBody>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18" name="Espace réservé du texte 14">
            <a:extLst>
              <a:ext uri="{FF2B5EF4-FFF2-40B4-BE49-F238E27FC236}">
                <a16:creationId xmlns:a16="http://schemas.microsoft.com/office/drawing/2014/main" id="{87988E19-03C9-46A1-A131-4C7B2E1309F3}"/>
              </a:ext>
            </a:extLst>
          </p:cNvPr>
          <p:cNvSpPr>
            <a:spLocks noGrp="1"/>
          </p:cNvSpPr>
          <p:nvPr>
            <p:ph type="body" sz="quarter" idx="16" hasCustomPrompt="1"/>
          </p:nvPr>
        </p:nvSpPr>
        <p:spPr>
          <a:xfrm>
            <a:off x="758825" y="8081998"/>
            <a:ext cx="6041035" cy="269882"/>
          </a:xfrm>
        </p:spPr>
        <p:txBody>
          <a:bodyPr/>
          <a:lstStyle>
            <a:lvl1pPr>
              <a:lnSpc>
                <a:spcPct val="110000"/>
              </a:lnSpc>
              <a:spcBef>
                <a:spcPts val="0"/>
              </a:spcBef>
              <a:defRPr sz="549"/>
            </a:lvl1pPr>
            <a:lvl5pPr>
              <a:defRPr/>
            </a:lvl5pPr>
          </a:lstStyle>
          <a:p>
            <a:pPr lvl="0"/>
            <a:r>
              <a:rPr lang="fr-FR"/>
              <a:t>(1) Chaînes Nationales : chaînes historiques et chaînes de la TNT.</a:t>
            </a:r>
            <a:br>
              <a:rPr lang="fr-FR"/>
            </a:br>
            <a:r>
              <a:rPr lang="fr-FR"/>
              <a:t>(2) L'audience des chaînes Canal+ Cinéma, Canal+ Sport, Canal+ Décalé, Canal+ Séries et Canal+Docs (à partir du 25/10/2021) est intégrée au poste "Autres TV". Depuis le 30/03/2020 :</a:t>
            </a:r>
            <a:br>
              <a:rPr lang="fr-FR"/>
            </a:br>
            <a:r>
              <a:rPr lang="fr-FR"/>
              <a:t>pour les 15 ans et plus, audience de la TV sur le téléviseur à domicile, hors-domicile et en mobilité quel que soit l’écran. Pour les 4-14 ans, audience de la TV à domicile/+invités.</a:t>
            </a:r>
          </a:p>
        </p:txBody>
      </p:sp>
      <p:sp>
        <p:nvSpPr>
          <p:cNvPr id="19" name="Espace réservé du texte 14">
            <a:extLst>
              <a:ext uri="{FF2B5EF4-FFF2-40B4-BE49-F238E27FC236}">
                <a16:creationId xmlns:a16="http://schemas.microsoft.com/office/drawing/2014/main" id="{55F586EC-EEC3-4990-91F5-E86131BAD6DC}"/>
              </a:ext>
            </a:extLst>
          </p:cNvPr>
          <p:cNvSpPr>
            <a:spLocks noGrp="1"/>
          </p:cNvSpPr>
          <p:nvPr>
            <p:ph type="body" sz="quarter" idx="17" hasCustomPrompt="1"/>
          </p:nvPr>
        </p:nvSpPr>
        <p:spPr>
          <a:xfrm>
            <a:off x="755651" y="8524637"/>
            <a:ext cx="6041035" cy="750975"/>
          </a:xfrm>
        </p:spPr>
        <p:txBody>
          <a:bodyPr/>
          <a:lstStyle>
            <a:lvl1pPr>
              <a:lnSpc>
                <a:spcPct val="85000"/>
              </a:lnSpc>
              <a:spcBef>
                <a:spcPts val="0"/>
              </a:spcBef>
              <a:defRPr sz="740">
                <a:solidFill>
                  <a:schemeClr val="accent2"/>
                </a:solidFill>
              </a:defRPr>
            </a:lvl1pPr>
            <a:lvl2pPr marL="0" indent="0">
              <a:spcBef>
                <a:spcPts val="0"/>
              </a:spcBef>
              <a:spcAft>
                <a:spcPts val="150"/>
              </a:spcAft>
              <a:buNone/>
              <a:defRPr sz="800" b="1">
                <a:solidFill>
                  <a:schemeClr val="accent2"/>
                </a:solidFill>
              </a:defRPr>
            </a:lvl2pPr>
            <a:lvl5pPr>
              <a:defRPr/>
            </a:lvl5pPr>
          </a:lstStyle>
          <a:p>
            <a:pPr lvl="1"/>
            <a:r>
              <a:rPr lang="fr-FR" dirty="0"/>
              <a:t>À propos de Médiamétrie, tiers de </a:t>
            </a:r>
            <a:r>
              <a:rPr lang="fr-FR" dirty="0" err="1"/>
              <a:t>conﬁance</a:t>
            </a:r>
            <a:r>
              <a:rPr lang="fr-FR" dirty="0"/>
              <a:t> pour une juste mesure</a:t>
            </a:r>
          </a:p>
          <a:p>
            <a:pPr lvl="0"/>
            <a:r>
              <a:rPr lang="fr-FR" dirty="0"/>
              <a:t>Médiamétrie s’engage à fournir à ses clients des mesures d’audience de référence communes et souveraines.</a:t>
            </a:r>
            <a:br>
              <a:rPr lang="fr-FR" dirty="0"/>
            </a:br>
            <a:r>
              <a:rPr lang="fr-FR" dirty="0"/>
              <a:t>Leader de la donnée et experte des médias, la société étend son expertise aux mesures des comportements vidéo, audio, cross-médias et à la mesure de l’efficacité publicitaire. Chaque jour, près de 1 000 collaborateurs élaborent et produisent la juste mesure d’aujourd’hui et de demain pour favoriser la libre décision des clients de l’entreprise en France et à l’international. En 2020, le groupe Médiamétrie a réalisé un chiffre d’affaires de près de 100 M€ et traite plus d’un milliard de données chaque jour.</a:t>
            </a:r>
          </a:p>
          <a:p>
            <a:pPr lvl="1"/>
            <a:r>
              <a:rPr lang="fr-FR" dirty="0"/>
              <a:t>Titre</a:t>
            </a:r>
          </a:p>
        </p:txBody>
      </p:sp>
      <p:sp>
        <p:nvSpPr>
          <p:cNvPr id="24" name="Espace réservé du texte 14">
            <a:extLst>
              <a:ext uri="{FF2B5EF4-FFF2-40B4-BE49-F238E27FC236}">
                <a16:creationId xmlns:a16="http://schemas.microsoft.com/office/drawing/2014/main" id="{5F373DAA-A300-4DD2-BB5B-BFE3F636EEE6}"/>
              </a:ext>
            </a:extLst>
          </p:cNvPr>
          <p:cNvSpPr>
            <a:spLocks noGrp="1"/>
          </p:cNvSpPr>
          <p:nvPr>
            <p:ph type="body" sz="quarter" idx="18" hasCustomPrompt="1"/>
          </p:nvPr>
        </p:nvSpPr>
        <p:spPr>
          <a:xfrm>
            <a:off x="759320" y="9314816"/>
            <a:ext cx="2007694" cy="375552"/>
          </a:xfrm>
        </p:spPr>
        <p:txBody>
          <a:bodyPr/>
          <a:lstStyle>
            <a:lvl1pPr>
              <a:lnSpc>
                <a:spcPct val="85000"/>
              </a:lnSpc>
              <a:spcBef>
                <a:spcPts val="0"/>
              </a:spcBef>
              <a:defRPr sz="600">
                <a:solidFill>
                  <a:schemeClr val="tx1"/>
                </a:solidFill>
              </a:defRPr>
            </a:lvl1pPr>
            <a:lvl2pPr marL="0" indent="0">
              <a:spcBef>
                <a:spcPts val="0"/>
              </a:spcBef>
              <a:spcAft>
                <a:spcPts val="0"/>
              </a:spcAft>
              <a:buNone/>
              <a:defRPr sz="650" b="1">
                <a:solidFill>
                  <a:schemeClr val="tx1"/>
                </a:solidFill>
              </a:defRPr>
            </a:lvl2pPr>
            <a:lvl5pPr>
              <a:defRPr/>
            </a:lvl5pPr>
          </a:lstStyle>
          <a:p>
            <a:pPr lvl="1"/>
            <a:r>
              <a:rPr lang="fr-FR"/>
              <a:t>Contacts Presse :</a:t>
            </a:r>
            <a:br>
              <a:rPr lang="fr-FR"/>
            </a:br>
            <a:r>
              <a:rPr lang="fr-FR"/>
              <a:t>Stéphanie Haoun </a:t>
            </a:r>
          </a:p>
          <a:p>
            <a:pPr lvl="0"/>
            <a:r>
              <a:rPr lang="fr-FR"/>
              <a:t>Tél : 01 71 09 93 18 – shaoun@mediametrie.fr</a:t>
            </a:r>
          </a:p>
          <a:p>
            <a:pPr lvl="1"/>
            <a:r>
              <a:rPr lang="fr-FR"/>
              <a:t>Titre</a:t>
            </a:r>
          </a:p>
        </p:txBody>
      </p:sp>
      <p:sp>
        <p:nvSpPr>
          <p:cNvPr id="25" name="Espace réservé du texte 14">
            <a:extLst>
              <a:ext uri="{FF2B5EF4-FFF2-40B4-BE49-F238E27FC236}">
                <a16:creationId xmlns:a16="http://schemas.microsoft.com/office/drawing/2014/main" id="{EDE593A9-C3A1-4B64-A466-82567FFC747A}"/>
              </a:ext>
            </a:extLst>
          </p:cNvPr>
          <p:cNvSpPr>
            <a:spLocks noGrp="1"/>
          </p:cNvSpPr>
          <p:nvPr>
            <p:ph type="body" sz="quarter" idx="19" hasCustomPrompt="1"/>
          </p:nvPr>
        </p:nvSpPr>
        <p:spPr>
          <a:xfrm>
            <a:off x="2816720" y="9411107"/>
            <a:ext cx="2007694" cy="274499"/>
          </a:xfrm>
        </p:spPr>
        <p:txBody>
          <a:bodyPr/>
          <a:lstStyle>
            <a:lvl1pPr>
              <a:lnSpc>
                <a:spcPct val="85000"/>
              </a:lnSpc>
              <a:spcBef>
                <a:spcPts val="0"/>
              </a:spcBef>
              <a:defRPr sz="600">
                <a:solidFill>
                  <a:schemeClr val="tx1"/>
                </a:solidFill>
              </a:defRPr>
            </a:lvl1pPr>
            <a:lvl2pPr marL="0" indent="0">
              <a:spcBef>
                <a:spcPts val="0"/>
              </a:spcBef>
              <a:spcAft>
                <a:spcPts val="0"/>
              </a:spcAft>
              <a:buNone/>
              <a:defRPr sz="650" b="1">
                <a:solidFill>
                  <a:schemeClr val="tx1"/>
                </a:solidFill>
              </a:defRPr>
            </a:lvl2pPr>
            <a:lvl5pPr>
              <a:defRPr/>
            </a:lvl5pPr>
          </a:lstStyle>
          <a:p>
            <a:pPr lvl="1"/>
            <a:r>
              <a:rPr lang="fr-FR"/>
              <a:t>Juliette Destribats </a:t>
            </a:r>
          </a:p>
          <a:p>
            <a:pPr lvl="0"/>
            <a:r>
              <a:rPr lang="fr-FR"/>
              <a:t>Tél : 01 47 58 97 55 – jdestribats@mediametrie.fr</a:t>
            </a:r>
          </a:p>
          <a:p>
            <a:pPr lvl="1"/>
            <a:r>
              <a:rPr lang="fr-FR"/>
              <a:t>Titre</a:t>
            </a:r>
          </a:p>
        </p:txBody>
      </p:sp>
      <p:sp>
        <p:nvSpPr>
          <p:cNvPr id="26" name="Espace réservé du texte 14">
            <a:extLst>
              <a:ext uri="{FF2B5EF4-FFF2-40B4-BE49-F238E27FC236}">
                <a16:creationId xmlns:a16="http://schemas.microsoft.com/office/drawing/2014/main" id="{412E8BEB-D6D0-4312-AB19-45E6F5354ACC}"/>
              </a:ext>
            </a:extLst>
          </p:cNvPr>
          <p:cNvSpPr>
            <a:spLocks noGrp="1"/>
          </p:cNvSpPr>
          <p:nvPr>
            <p:ph type="body" sz="quarter" idx="20" hasCustomPrompt="1"/>
          </p:nvPr>
        </p:nvSpPr>
        <p:spPr>
          <a:xfrm>
            <a:off x="5031037" y="9533096"/>
            <a:ext cx="1798388" cy="165623"/>
          </a:xfrm>
        </p:spPr>
        <p:txBody>
          <a:bodyPr/>
          <a:lstStyle>
            <a:lvl1pPr>
              <a:lnSpc>
                <a:spcPct val="85000"/>
              </a:lnSpc>
              <a:spcBef>
                <a:spcPts val="0"/>
              </a:spcBef>
              <a:defRPr sz="530">
                <a:solidFill>
                  <a:schemeClr val="tx1"/>
                </a:solidFill>
              </a:defRPr>
            </a:lvl1pPr>
            <a:lvl2pPr marL="0" indent="0">
              <a:spcBef>
                <a:spcPts val="0"/>
              </a:spcBef>
              <a:spcAft>
                <a:spcPts val="0"/>
              </a:spcAft>
              <a:buNone/>
              <a:defRPr sz="650" b="1">
                <a:solidFill>
                  <a:schemeClr val="tx1"/>
                </a:solidFill>
              </a:defRPr>
            </a:lvl2pPr>
            <a:lvl5pPr>
              <a:defRPr/>
            </a:lvl5pPr>
          </a:lstStyle>
          <a:p>
            <a:pPr lvl="0"/>
            <a:r>
              <a:rPr lang="fr-FR"/>
              <a:t>Consultez + de 500 définitions sur Les Mots des Médias</a:t>
            </a:r>
          </a:p>
          <a:p>
            <a:pPr lvl="1"/>
            <a:r>
              <a:rPr lang="fr-FR"/>
              <a:t>Titre</a:t>
            </a:r>
          </a:p>
        </p:txBody>
      </p:sp>
      <p:sp>
        <p:nvSpPr>
          <p:cNvPr id="44" name="Espace réservé du graphique SmartArt 43">
            <a:extLst>
              <a:ext uri="{FF2B5EF4-FFF2-40B4-BE49-F238E27FC236}">
                <a16:creationId xmlns:a16="http://schemas.microsoft.com/office/drawing/2014/main" id="{8EB3BEBE-EA63-4493-8B74-06C913F263B3}"/>
              </a:ext>
            </a:extLst>
          </p:cNvPr>
          <p:cNvSpPr>
            <a:spLocks noGrp="1" noChangeAspect="1"/>
          </p:cNvSpPr>
          <p:nvPr>
            <p:ph type="dgm" sz="quarter" idx="22"/>
          </p:nvPr>
        </p:nvSpPr>
        <p:spPr>
          <a:xfrm>
            <a:off x="39" y="9982396"/>
            <a:ext cx="3781407" cy="207977"/>
          </a:xfrm>
          <a:custGeom>
            <a:avLst/>
            <a:gdLst>
              <a:gd name="connsiteX0" fmla="*/ 0 w 3781407"/>
              <a:gd name="connsiteY0" fmla="*/ 0 h 207977"/>
              <a:gd name="connsiteX1" fmla="*/ 3781407 w 3781407"/>
              <a:gd name="connsiteY1" fmla="*/ 0 h 207977"/>
              <a:gd name="connsiteX2" fmla="*/ 0 w 3781407"/>
              <a:gd name="connsiteY2" fmla="*/ 207977 h 207977"/>
            </a:gdLst>
            <a:ahLst/>
            <a:cxnLst>
              <a:cxn ang="0">
                <a:pos x="connsiteX0" y="connsiteY0"/>
              </a:cxn>
              <a:cxn ang="0">
                <a:pos x="connsiteX1" y="connsiteY1"/>
              </a:cxn>
              <a:cxn ang="0">
                <a:pos x="connsiteX2" y="connsiteY2"/>
              </a:cxn>
            </a:cxnLst>
            <a:rect l="l" t="t" r="r" b="b"/>
            <a:pathLst>
              <a:path w="3781407" h="207977">
                <a:moveTo>
                  <a:pt x="0" y="0"/>
                </a:moveTo>
                <a:lnTo>
                  <a:pt x="3781407" y="0"/>
                </a:lnTo>
                <a:lnTo>
                  <a:pt x="0" y="207977"/>
                </a:lnTo>
                <a:close/>
              </a:path>
            </a:pathLst>
          </a:custGeom>
          <a:solidFill>
            <a:schemeClr val="accent6"/>
          </a:solidFill>
        </p:spPr>
        <p:txBody>
          <a:bodyPr wrap="square">
            <a:noAutofit/>
          </a:bodyPr>
          <a:lstStyle>
            <a:lvl1pPr>
              <a:defRPr>
                <a:noFill/>
              </a:defRPr>
            </a:lvl1pPr>
          </a:lstStyle>
          <a:p>
            <a:endParaRPr lang="en-US"/>
          </a:p>
        </p:txBody>
      </p:sp>
      <p:sp>
        <p:nvSpPr>
          <p:cNvPr id="45" name="Espace réservé du graphique SmartArt 44">
            <a:extLst>
              <a:ext uri="{FF2B5EF4-FFF2-40B4-BE49-F238E27FC236}">
                <a16:creationId xmlns:a16="http://schemas.microsoft.com/office/drawing/2014/main" id="{1061C3C4-DEBF-4155-8712-97C46D403BD2}"/>
              </a:ext>
            </a:extLst>
          </p:cNvPr>
          <p:cNvSpPr>
            <a:spLocks noGrp="1" noChangeAspect="1"/>
          </p:cNvSpPr>
          <p:nvPr>
            <p:ph type="dgm" sz="quarter" idx="23"/>
          </p:nvPr>
        </p:nvSpPr>
        <p:spPr>
          <a:xfrm>
            <a:off x="3765208" y="9774396"/>
            <a:ext cx="3792354" cy="207977"/>
          </a:xfrm>
          <a:custGeom>
            <a:avLst/>
            <a:gdLst>
              <a:gd name="connsiteX0" fmla="*/ 3792354 w 3792354"/>
              <a:gd name="connsiteY0" fmla="*/ 0 h 207977"/>
              <a:gd name="connsiteX1" fmla="*/ 3792354 w 3792354"/>
              <a:gd name="connsiteY1" fmla="*/ 207977 h 207977"/>
              <a:gd name="connsiteX2" fmla="*/ 0 w 3792354"/>
              <a:gd name="connsiteY2" fmla="*/ 207977 h 207977"/>
            </a:gdLst>
            <a:ahLst/>
            <a:cxnLst>
              <a:cxn ang="0">
                <a:pos x="connsiteX0" y="connsiteY0"/>
              </a:cxn>
              <a:cxn ang="0">
                <a:pos x="connsiteX1" y="connsiteY1"/>
              </a:cxn>
              <a:cxn ang="0">
                <a:pos x="connsiteX2" y="connsiteY2"/>
              </a:cxn>
            </a:cxnLst>
            <a:rect l="l" t="t" r="r" b="b"/>
            <a:pathLst>
              <a:path w="3792354" h="207977">
                <a:moveTo>
                  <a:pt x="3792354" y="0"/>
                </a:moveTo>
                <a:lnTo>
                  <a:pt x="3792354" y="207977"/>
                </a:lnTo>
                <a:lnTo>
                  <a:pt x="0" y="207977"/>
                </a:lnTo>
                <a:close/>
              </a:path>
            </a:pathLst>
          </a:custGeom>
          <a:solidFill>
            <a:schemeClr val="accent2"/>
          </a:solidFill>
        </p:spPr>
        <p:txBody>
          <a:bodyPr wrap="square">
            <a:noAutofit/>
          </a:bodyPr>
          <a:lstStyle>
            <a:lvl1pPr>
              <a:defRPr>
                <a:noFill/>
              </a:defRPr>
            </a:lvl1pPr>
          </a:lstStyle>
          <a:p>
            <a:endParaRPr lang="en-US"/>
          </a:p>
        </p:txBody>
      </p:sp>
      <p:sp>
        <p:nvSpPr>
          <p:cNvPr id="54" name="Espace réservé du graphique SmartArt 53">
            <a:extLst>
              <a:ext uri="{FF2B5EF4-FFF2-40B4-BE49-F238E27FC236}">
                <a16:creationId xmlns:a16="http://schemas.microsoft.com/office/drawing/2014/main" id="{CEA00F83-D427-4087-ACC6-DD5E18A25938}"/>
              </a:ext>
            </a:extLst>
          </p:cNvPr>
          <p:cNvSpPr>
            <a:spLocks noGrp="1" noChangeAspect="1"/>
          </p:cNvSpPr>
          <p:nvPr>
            <p:ph type="dgm" sz="quarter" idx="25"/>
          </p:nvPr>
        </p:nvSpPr>
        <p:spPr>
          <a:xfrm>
            <a:off x="4897305" y="9502556"/>
            <a:ext cx="111315" cy="123899"/>
          </a:xfrm>
          <a:custGeom>
            <a:avLst/>
            <a:gdLst>
              <a:gd name="connsiteX0" fmla="*/ 261661 w 562637"/>
              <a:gd name="connsiteY0" fmla="*/ 431194 h 626246"/>
              <a:gd name="connsiteX1" fmla="*/ 293747 w 562637"/>
              <a:gd name="connsiteY1" fmla="*/ 438042 h 626246"/>
              <a:gd name="connsiteX2" fmla="*/ 286992 w 562637"/>
              <a:gd name="connsiteY2" fmla="*/ 456619 h 626246"/>
              <a:gd name="connsiteX3" fmla="*/ 265602 w 562637"/>
              <a:gd name="connsiteY3" fmla="*/ 451553 h 626246"/>
              <a:gd name="connsiteX4" fmla="*/ 235110 w 562637"/>
              <a:gd name="connsiteY4" fmla="*/ 484765 h 626246"/>
              <a:gd name="connsiteX5" fmla="*/ 267290 w 562637"/>
              <a:gd name="connsiteY5" fmla="*/ 518071 h 626246"/>
              <a:gd name="connsiteX6" fmla="*/ 291496 w 562637"/>
              <a:gd name="connsiteY6" fmla="*/ 513004 h 626246"/>
              <a:gd name="connsiteX7" fmla="*/ 294873 w 562637"/>
              <a:gd name="connsiteY7" fmla="*/ 529892 h 626246"/>
              <a:gd name="connsiteX8" fmla="*/ 262787 w 562637"/>
              <a:gd name="connsiteY8" fmla="*/ 536647 h 626246"/>
              <a:gd name="connsiteX9" fmla="*/ 208090 w 562637"/>
              <a:gd name="connsiteY9" fmla="*/ 484765 h 626246"/>
              <a:gd name="connsiteX10" fmla="*/ 261661 w 562637"/>
              <a:gd name="connsiteY10" fmla="*/ 431194 h 626246"/>
              <a:gd name="connsiteX11" fmla="*/ 254815 w 562637"/>
              <a:gd name="connsiteY11" fmla="*/ 362988 h 626246"/>
              <a:gd name="connsiteX12" fmla="*/ 72625 w 562637"/>
              <a:gd name="connsiteY12" fmla="*/ 577835 h 626246"/>
              <a:gd name="connsiteX13" fmla="*/ 72148 w 562637"/>
              <a:gd name="connsiteY13" fmla="*/ 577835 h 626246"/>
              <a:gd name="connsiteX14" fmla="*/ 72148 w 562637"/>
              <a:gd name="connsiteY14" fmla="*/ 578398 h 626246"/>
              <a:gd name="connsiteX15" fmla="*/ 72625 w 562637"/>
              <a:gd name="connsiteY15" fmla="*/ 577835 h 626246"/>
              <a:gd name="connsiteX16" fmla="*/ 469568 w 562637"/>
              <a:gd name="connsiteY16" fmla="*/ 577835 h 626246"/>
              <a:gd name="connsiteX17" fmla="*/ 412713 w 562637"/>
              <a:gd name="connsiteY17" fmla="*/ 329210 h 626246"/>
              <a:gd name="connsiteX18" fmla="*/ 412713 w 562637"/>
              <a:gd name="connsiteY18" fmla="*/ 355667 h 626246"/>
              <a:gd name="connsiteX19" fmla="*/ 422282 w 562637"/>
              <a:gd name="connsiteY19" fmla="*/ 356793 h 626246"/>
              <a:gd name="connsiteX20" fmla="*/ 443673 w 562637"/>
              <a:gd name="connsiteY20" fmla="*/ 342720 h 626246"/>
              <a:gd name="connsiteX21" fmla="*/ 422282 w 562637"/>
              <a:gd name="connsiteY21" fmla="*/ 329210 h 626246"/>
              <a:gd name="connsiteX22" fmla="*/ 411587 w 562637"/>
              <a:gd name="connsiteY22" fmla="*/ 289712 h 626246"/>
              <a:gd name="connsiteX23" fmla="*/ 411587 w 562637"/>
              <a:gd name="connsiteY23" fmla="*/ 313918 h 626246"/>
              <a:gd name="connsiteX24" fmla="*/ 418342 w 562637"/>
              <a:gd name="connsiteY24" fmla="*/ 313918 h 626246"/>
              <a:gd name="connsiteX25" fmla="*/ 438044 w 562637"/>
              <a:gd name="connsiteY25" fmla="*/ 300408 h 626246"/>
              <a:gd name="connsiteX26" fmla="*/ 422282 w 562637"/>
              <a:gd name="connsiteY26" fmla="*/ 289712 h 626246"/>
              <a:gd name="connsiteX27" fmla="*/ 387287 w 562637"/>
              <a:gd name="connsiteY27" fmla="*/ 270010 h 626246"/>
              <a:gd name="connsiteX28" fmla="*/ 409898 w 562637"/>
              <a:gd name="connsiteY28" fmla="*/ 273950 h 626246"/>
              <a:gd name="connsiteX29" fmla="*/ 431289 w 562637"/>
              <a:gd name="connsiteY29" fmla="*/ 270010 h 626246"/>
              <a:gd name="connsiteX30" fmla="*/ 464595 w 562637"/>
              <a:gd name="connsiteY30" fmla="*/ 295341 h 626246"/>
              <a:gd name="connsiteX31" fmla="*/ 449865 w 562637"/>
              <a:gd name="connsiteY31" fmla="*/ 317858 h 626246"/>
              <a:gd name="connsiteX32" fmla="*/ 470224 w 562637"/>
              <a:gd name="connsiteY32" fmla="*/ 342157 h 626246"/>
              <a:gd name="connsiteX33" fmla="*/ 420593 w 562637"/>
              <a:gd name="connsiteY33" fmla="*/ 375369 h 626246"/>
              <a:gd name="connsiteX34" fmla="*/ 387287 w 562637"/>
              <a:gd name="connsiteY34" fmla="*/ 371429 h 626246"/>
              <a:gd name="connsiteX35" fmla="*/ 174783 w 562637"/>
              <a:gd name="connsiteY35" fmla="*/ 166808 h 626246"/>
              <a:gd name="connsiteX36" fmla="*/ 162962 w 562637"/>
              <a:gd name="connsiteY36" fmla="*/ 204054 h 626246"/>
              <a:gd name="connsiteX37" fmla="*/ 185479 w 562637"/>
              <a:gd name="connsiteY37" fmla="*/ 201802 h 626246"/>
              <a:gd name="connsiteX38" fmla="*/ 443111 w 562637"/>
              <a:gd name="connsiteY38" fmla="*/ 139791 h 626246"/>
              <a:gd name="connsiteX39" fmla="*/ 285775 w 562637"/>
              <a:gd name="connsiteY39" fmla="*/ 326961 h 626246"/>
              <a:gd name="connsiteX40" fmla="*/ 515258 w 562637"/>
              <a:gd name="connsiteY40" fmla="*/ 558039 h 626246"/>
              <a:gd name="connsiteX41" fmla="*/ 515258 w 562637"/>
              <a:gd name="connsiteY41" fmla="*/ 140354 h 626246"/>
              <a:gd name="connsiteX42" fmla="*/ 164088 w 562637"/>
              <a:gd name="connsiteY42" fmla="*/ 138662 h 626246"/>
              <a:gd name="connsiteX43" fmla="*/ 188293 w 562637"/>
              <a:gd name="connsiteY43" fmla="*/ 138662 h 626246"/>
              <a:gd name="connsiteX44" fmla="*/ 227791 w 562637"/>
              <a:gd name="connsiteY44" fmla="*/ 240175 h 626246"/>
              <a:gd name="connsiteX45" fmla="*/ 199645 w 562637"/>
              <a:gd name="connsiteY45" fmla="*/ 240175 h 626246"/>
              <a:gd name="connsiteX46" fmla="*/ 191671 w 562637"/>
              <a:gd name="connsiteY46" fmla="*/ 217564 h 626246"/>
              <a:gd name="connsiteX47" fmla="*/ 158459 w 562637"/>
              <a:gd name="connsiteY47" fmla="*/ 217564 h 626246"/>
              <a:gd name="connsiteX48" fmla="*/ 150578 w 562637"/>
              <a:gd name="connsiteY48" fmla="*/ 240175 h 626246"/>
              <a:gd name="connsiteX49" fmla="*/ 124027 w 562637"/>
              <a:gd name="connsiteY49" fmla="*/ 240175 h 626246"/>
              <a:gd name="connsiteX50" fmla="*/ 471257 w 562637"/>
              <a:gd name="connsiteY50" fmla="*/ 44564 h 626246"/>
              <a:gd name="connsiteX51" fmla="*/ 68207 w 562637"/>
              <a:gd name="connsiteY51" fmla="*/ 64267 h 626246"/>
              <a:gd name="connsiteX52" fmla="*/ 68207 w 562637"/>
              <a:gd name="connsiteY52" fmla="*/ 522575 h 626246"/>
              <a:gd name="connsiteX53" fmla="*/ 562074 w 562637"/>
              <a:gd name="connsiteY53" fmla="*/ 0 h 626246"/>
              <a:gd name="connsiteX54" fmla="*/ 483735 w 562637"/>
              <a:gd name="connsiteY54" fmla="*/ 93538 h 626246"/>
              <a:gd name="connsiteX55" fmla="*/ 562637 w 562637"/>
              <a:gd name="connsiteY55" fmla="*/ 93538 h 626246"/>
              <a:gd name="connsiteX56" fmla="*/ 562637 w 562637"/>
              <a:gd name="connsiteY56" fmla="*/ 626246 h 626246"/>
              <a:gd name="connsiteX57" fmla="*/ 0 w 562637"/>
              <a:gd name="connsiteY57" fmla="*/ 626246 h 626246"/>
              <a:gd name="connsiteX58" fmla="*/ 0 w 562637"/>
              <a:gd name="connsiteY58" fmla="*/ 37153 h 626246"/>
              <a:gd name="connsiteX59" fmla="*/ 46817 w 562637"/>
              <a:gd name="connsiteY59" fmla="*/ 25331 h 626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562637" h="626246">
                <a:moveTo>
                  <a:pt x="261661" y="431194"/>
                </a:moveTo>
                <a:cubicBezTo>
                  <a:pt x="277423" y="431194"/>
                  <a:pt x="284178" y="434102"/>
                  <a:pt x="293747" y="438042"/>
                </a:cubicBezTo>
                <a:lnTo>
                  <a:pt x="286992" y="456619"/>
                </a:lnTo>
                <a:cubicBezTo>
                  <a:pt x="279112" y="452678"/>
                  <a:pt x="273482" y="451553"/>
                  <a:pt x="265602" y="451553"/>
                </a:cubicBezTo>
                <a:cubicBezTo>
                  <a:pt x="244117" y="451553"/>
                  <a:pt x="235110" y="467314"/>
                  <a:pt x="235110" y="484765"/>
                </a:cubicBezTo>
                <a:cubicBezTo>
                  <a:pt x="235110" y="502309"/>
                  <a:pt x="244680" y="518071"/>
                  <a:pt x="267290" y="518071"/>
                </a:cubicBezTo>
                <a:cubicBezTo>
                  <a:pt x="275171" y="518071"/>
                  <a:pt x="283052" y="516945"/>
                  <a:pt x="291496" y="513004"/>
                </a:cubicBezTo>
                <a:lnTo>
                  <a:pt x="294873" y="529892"/>
                </a:lnTo>
                <a:cubicBezTo>
                  <a:pt x="285304" y="533832"/>
                  <a:pt x="275171" y="536647"/>
                  <a:pt x="262787" y="536647"/>
                </a:cubicBezTo>
                <a:cubicBezTo>
                  <a:pt x="223852" y="536647"/>
                  <a:pt x="208090" y="512441"/>
                  <a:pt x="208090" y="484765"/>
                </a:cubicBezTo>
                <a:cubicBezTo>
                  <a:pt x="208090" y="457182"/>
                  <a:pt x="225541" y="431194"/>
                  <a:pt x="261661" y="431194"/>
                </a:cubicBezTo>
                <a:close/>
                <a:moveTo>
                  <a:pt x="254815" y="362988"/>
                </a:moveTo>
                <a:lnTo>
                  <a:pt x="72625" y="577835"/>
                </a:lnTo>
                <a:lnTo>
                  <a:pt x="72148" y="577835"/>
                </a:lnTo>
                <a:lnTo>
                  <a:pt x="72148" y="578398"/>
                </a:lnTo>
                <a:lnTo>
                  <a:pt x="72625" y="577835"/>
                </a:lnTo>
                <a:lnTo>
                  <a:pt x="469568" y="577835"/>
                </a:lnTo>
                <a:close/>
                <a:moveTo>
                  <a:pt x="412713" y="329210"/>
                </a:moveTo>
                <a:lnTo>
                  <a:pt x="412713" y="355667"/>
                </a:lnTo>
                <a:cubicBezTo>
                  <a:pt x="415527" y="356793"/>
                  <a:pt x="419468" y="356793"/>
                  <a:pt x="422282" y="356793"/>
                </a:cubicBezTo>
                <a:cubicBezTo>
                  <a:pt x="434104" y="356793"/>
                  <a:pt x="443110" y="353979"/>
                  <a:pt x="443673" y="342720"/>
                </a:cubicBezTo>
                <a:cubicBezTo>
                  <a:pt x="443673" y="333151"/>
                  <a:pt x="436918" y="329210"/>
                  <a:pt x="422282" y="329210"/>
                </a:cubicBezTo>
                <a:close/>
                <a:moveTo>
                  <a:pt x="411587" y="289712"/>
                </a:moveTo>
                <a:lnTo>
                  <a:pt x="411587" y="313918"/>
                </a:lnTo>
                <a:lnTo>
                  <a:pt x="418342" y="313918"/>
                </a:lnTo>
                <a:cubicBezTo>
                  <a:pt x="432978" y="313918"/>
                  <a:pt x="438044" y="308288"/>
                  <a:pt x="438044" y="300408"/>
                </a:cubicBezTo>
                <a:cubicBezTo>
                  <a:pt x="438044" y="292527"/>
                  <a:pt x="432978" y="289712"/>
                  <a:pt x="422282" y="289712"/>
                </a:cubicBezTo>
                <a:close/>
                <a:moveTo>
                  <a:pt x="387287" y="270010"/>
                </a:moveTo>
                <a:lnTo>
                  <a:pt x="409898" y="273950"/>
                </a:lnTo>
                <a:cubicBezTo>
                  <a:pt x="413838" y="272825"/>
                  <a:pt x="421719" y="270010"/>
                  <a:pt x="431289" y="270010"/>
                </a:cubicBezTo>
                <a:cubicBezTo>
                  <a:pt x="452680" y="270010"/>
                  <a:pt x="464595" y="280706"/>
                  <a:pt x="464595" y="295341"/>
                </a:cubicBezTo>
                <a:cubicBezTo>
                  <a:pt x="464595" y="306037"/>
                  <a:pt x="457840" y="313918"/>
                  <a:pt x="449865" y="317858"/>
                </a:cubicBezTo>
                <a:cubicBezTo>
                  <a:pt x="459529" y="321798"/>
                  <a:pt x="469098" y="329773"/>
                  <a:pt x="470224" y="342157"/>
                </a:cubicBezTo>
                <a:cubicBezTo>
                  <a:pt x="470224" y="363548"/>
                  <a:pt x="452680" y="375369"/>
                  <a:pt x="420593" y="375369"/>
                </a:cubicBezTo>
                <a:cubicBezTo>
                  <a:pt x="411587" y="375369"/>
                  <a:pt x="400891" y="374244"/>
                  <a:pt x="387287" y="371429"/>
                </a:cubicBezTo>
                <a:close/>
                <a:moveTo>
                  <a:pt x="174783" y="166808"/>
                </a:moveTo>
                <a:lnTo>
                  <a:pt x="162962" y="204054"/>
                </a:lnTo>
                <a:lnTo>
                  <a:pt x="185479" y="201802"/>
                </a:lnTo>
                <a:close/>
                <a:moveTo>
                  <a:pt x="443111" y="139791"/>
                </a:moveTo>
                <a:lnTo>
                  <a:pt x="285775" y="326961"/>
                </a:lnTo>
                <a:lnTo>
                  <a:pt x="515258" y="558039"/>
                </a:lnTo>
                <a:lnTo>
                  <a:pt x="515258" y="140354"/>
                </a:lnTo>
                <a:close/>
                <a:moveTo>
                  <a:pt x="164088" y="138662"/>
                </a:moveTo>
                <a:lnTo>
                  <a:pt x="188293" y="138662"/>
                </a:lnTo>
                <a:lnTo>
                  <a:pt x="227791" y="240175"/>
                </a:lnTo>
                <a:lnTo>
                  <a:pt x="199645" y="240175"/>
                </a:lnTo>
                <a:lnTo>
                  <a:pt x="191671" y="217564"/>
                </a:lnTo>
                <a:lnTo>
                  <a:pt x="158459" y="217564"/>
                </a:lnTo>
                <a:lnTo>
                  <a:pt x="150578" y="240175"/>
                </a:lnTo>
                <a:lnTo>
                  <a:pt x="124027" y="240175"/>
                </a:lnTo>
                <a:close/>
                <a:moveTo>
                  <a:pt x="471257" y="44564"/>
                </a:moveTo>
                <a:lnTo>
                  <a:pt x="68207" y="64267"/>
                </a:lnTo>
                <a:lnTo>
                  <a:pt x="68207" y="522575"/>
                </a:lnTo>
                <a:close/>
                <a:moveTo>
                  <a:pt x="562074" y="0"/>
                </a:moveTo>
                <a:lnTo>
                  <a:pt x="483735" y="93538"/>
                </a:lnTo>
                <a:lnTo>
                  <a:pt x="562637" y="93538"/>
                </a:lnTo>
                <a:lnTo>
                  <a:pt x="562637" y="626246"/>
                </a:lnTo>
                <a:lnTo>
                  <a:pt x="0" y="626246"/>
                </a:lnTo>
                <a:lnTo>
                  <a:pt x="0" y="37153"/>
                </a:lnTo>
                <a:lnTo>
                  <a:pt x="46817" y="25331"/>
                </a:lnTo>
                <a:close/>
              </a:path>
            </a:pathLst>
          </a:custGeom>
          <a:solidFill>
            <a:srgbClr val="AF9393"/>
          </a:solidFill>
        </p:spPr>
        <p:txBody>
          <a:bodyPr wrap="square">
            <a:noAutofit/>
          </a:bodyPr>
          <a:lstStyle>
            <a:lvl1pPr>
              <a:defRPr sz="100">
                <a:noFill/>
              </a:defRPr>
            </a:lvl1pPr>
          </a:lstStyle>
          <a:p>
            <a:endParaRPr lang="en-US"/>
          </a:p>
        </p:txBody>
      </p:sp>
      <p:sp>
        <p:nvSpPr>
          <p:cNvPr id="61" name="Espace réservé du graphique SmartArt 60">
            <a:extLst>
              <a:ext uri="{FF2B5EF4-FFF2-40B4-BE49-F238E27FC236}">
                <a16:creationId xmlns:a16="http://schemas.microsoft.com/office/drawing/2014/main" id="{8E87C78C-A267-477C-ACAD-F469780A58BC}"/>
              </a:ext>
            </a:extLst>
          </p:cNvPr>
          <p:cNvSpPr>
            <a:spLocks noGrp="1" noChangeAspect="1"/>
          </p:cNvSpPr>
          <p:nvPr>
            <p:ph type="dgm" sz="quarter" idx="26"/>
          </p:nvPr>
        </p:nvSpPr>
        <p:spPr>
          <a:xfrm>
            <a:off x="3465400" y="9737412"/>
            <a:ext cx="64445" cy="64445"/>
          </a:xfrm>
          <a:custGeom>
            <a:avLst/>
            <a:gdLst>
              <a:gd name="connsiteX0" fmla="*/ 135661 w 325736"/>
              <a:gd name="connsiteY0" fmla="*/ 108641 h 325736"/>
              <a:gd name="connsiteX1" fmla="*/ 135661 w 325736"/>
              <a:gd name="connsiteY1" fmla="*/ 257905 h 325736"/>
              <a:gd name="connsiteX2" fmla="*/ 176378 w 325736"/>
              <a:gd name="connsiteY2" fmla="*/ 257905 h 325736"/>
              <a:gd name="connsiteX3" fmla="*/ 176378 w 325736"/>
              <a:gd name="connsiteY3" fmla="*/ 181819 h 325736"/>
              <a:gd name="connsiteX4" fmla="*/ 230698 w 325736"/>
              <a:gd name="connsiteY4" fmla="*/ 181819 h 325736"/>
              <a:gd name="connsiteX5" fmla="*/ 230698 w 325736"/>
              <a:gd name="connsiteY5" fmla="*/ 257905 h 325736"/>
              <a:gd name="connsiteX6" fmla="*/ 271415 w 325736"/>
              <a:gd name="connsiteY6" fmla="*/ 257905 h 325736"/>
              <a:gd name="connsiteX7" fmla="*/ 271415 w 325736"/>
              <a:gd name="connsiteY7" fmla="*/ 166151 h 325736"/>
              <a:gd name="connsiteX8" fmla="*/ 176378 w 325736"/>
              <a:gd name="connsiteY8" fmla="*/ 132565 h 325736"/>
              <a:gd name="connsiteX9" fmla="*/ 176378 w 325736"/>
              <a:gd name="connsiteY9" fmla="*/ 108641 h 325736"/>
              <a:gd name="connsiteX10" fmla="*/ 67830 w 325736"/>
              <a:gd name="connsiteY10" fmla="*/ 108641 h 325736"/>
              <a:gd name="connsiteX11" fmla="*/ 67830 w 325736"/>
              <a:gd name="connsiteY11" fmla="*/ 257905 h 325736"/>
              <a:gd name="connsiteX12" fmla="*/ 108547 w 325736"/>
              <a:gd name="connsiteY12" fmla="*/ 257905 h 325736"/>
              <a:gd name="connsiteX13" fmla="*/ 108547 w 325736"/>
              <a:gd name="connsiteY13" fmla="*/ 108641 h 325736"/>
              <a:gd name="connsiteX14" fmla="*/ 88189 w 325736"/>
              <a:gd name="connsiteY14" fmla="*/ 43531 h 325736"/>
              <a:gd name="connsiteX15" fmla="*/ 64453 w 325736"/>
              <a:gd name="connsiteY15" fmla="*/ 67455 h 325736"/>
              <a:gd name="connsiteX16" fmla="*/ 88189 w 325736"/>
              <a:gd name="connsiteY16" fmla="*/ 91378 h 325736"/>
              <a:gd name="connsiteX17" fmla="*/ 111925 w 325736"/>
              <a:gd name="connsiteY17" fmla="*/ 67455 h 325736"/>
              <a:gd name="connsiteX18" fmla="*/ 88189 w 325736"/>
              <a:gd name="connsiteY18" fmla="*/ 43531 h 325736"/>
              <a:gd name="connsiteX19" fmla="*/ 67830 w 325736"/>
              <a:gd name="connsiteY19" fmla="*/ 0 h 325736"/>
              <a:gd name="connsiteX20" fmla="*/ 257812 w 325736"/>
              <a:gd name="connsiteY20" fmla="*/ 0 h 325736"/>
              <a:gd name="connsiteX21" fmla="*/ 325736 w 325736"/>
              <a:gd name="connsiteY21" fmla="*/ 67924 h 325736"/>
              <a:gd name="connsiteX22" fmla="*/ 325736 w 325736"/>
              <a:gd name="connsiteY22" fmla="*/ 257905 h 325736"/>
              <a:gd name="connsiteX23" fmla="*/ 257812 w 325736"/>
              <a:gd name="connsiteY23" fmla="*/ 325736 h 325736"/>
              <a:gd name="connsiteX24" fmla="*/ 67830 w 325736"/>
              <a:gd name="connsiteY24" fmla="*/ 325736 h 325736"/>
              <a:gd name="connsiteX25" fmla="*/ 0 w 325736"/>
              <a:gd name="connsiteY25" fmla="*/ 257905 h 325736"/>
              <a:gd name="connsiteX26" fmla="*/ 0 w 325736"/>
              <a:gd name="connsiteY26" fmla="*/ 67924 h 325736"/>
              <a:gd name="connsiteX27" fmla="*/ 67830 w 325736"/>
              <a:gd name="connsiteY27" fmla="*/ 0 h 325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325736" h="325736">
                <a:moveTo>
                  <a:pt x="135661" y="108641"/>
                </a:moveTo>
                <a:lnTo>
                  <a:pt x="135661" y="257905"/>
                </a:lnTo>
                <a:lnTo>
                  <a:pt x="176378" y="257905"/>
                </a:lnTo>
                <a:lnTo>
                  <a:pt x="176378" y="181819"/>
                </a:lnTo>
                <a:cubicBezTo>
                  <a:pt x="176378" y="139601"/>
                  <a:pt x="230698" y="136130"/>
                  <a:pt x="230698" y="181819"/>
                </a:cubicBezTo>
                <a:lnTo>
                  <a:pt x="230698" y="257905"/>
                </a:lnTo>
                <a:lnTo>
                  <a:pt x="271415" y="257905"/>
                </a:lnTo>
                <a:lnTo>
                  <a:pt x="271415" y="166151"/>
                </a:lnTo>
                <a:cubicBezTo>
                  <a:pt x="271415" y="94850"/>
                  <a:pt x="195329" y="97477"/>
                  <a:pt x="176378" y="132565"/>
                </a:cubicBezTo>
                <a:lnTo>
                  <a:pt x="176378" y="108641"/>
                </a:lnTo>
                <a:close/>
                <a:moveTo>
                  <a:pt x="67830" y="108641"/>
                </a:moveTo>
                <a:lnTo>
                  <a:pt x="67830" y="257905"/>
                </a:lnTo>
                <a:lnTo>
                  <a:pt x="108547" y="257905"/>
                </a:lnTo>
                <a:lnTo>
                  <a:pt x="108547" y="108641"/>
                </a:lnTo>
                <a:close/>
                <a:moveTo>
                  <a:pt x="88189" y="43531"/>
                </a:moveTo>
                <a:cubicBezTo>
                  <a:pt x="75054" y="43531"/>
                  <a:pt x="64453" y="54227"/>
                  <a:pt x="64453" y="67455"/>
                </a:cubicBezTo>
                <a:cubicBezTo>
                  <a:pt x="64453" y="80683"/>
                  <a:pt x="75054" y="91378"/>
                  <a:pt x="88189" y="91378"/>
                </a:cubicBezTo>
                <a:cubicBezTo>
                  <a:pt x="101323" y="91378"/>
                  <a:pt x="111925" y="80683"/>
                  <a:pt x="111925" y="67455"/>
                </a:cubicBezTo>
                <a:cubicBezTo>
                  <a:pt x="111925" y="54227"/>
                  <a:pt x="101323" y="43531"/>
                  <a:pt x="88189" y="43531"/>
                </a:cubicBezTo>
                <a:close/>
                <a:moveTo>
                  <a:pt x="67830" y="0"/>
                </a:moveTo>
                <a:lnTo>
                  <a:pt x="257812" y="0"/>
                </a:lnTo>
                <a:cubicBezTo>
                  <a:pt x="295339" y="0"/>
                  <a:pt x="325736" y="30397"/>
                  <a:pt x="325736" y="67924"/>
                </a:cubicBezTo>
                <a:lnTo>
                  <a:pt x="325736" y="257905"/>
                </a:lnTo>
                <a:cubicBezTo>
                  <a:pt x="325736" y="295339"/>
                  <a:pt x="295339" y="325736"/>
                  <a:pt x="257812" y="325736"/>
                </a:cubicBezTo>
                <a:lnTo>
                  <a:pt x="67830" y="325736"/>
                </a:lnTo>
                <a:cubicBezTo>
                  <a:pt x="30397" y="325736"/>
                  <a:pt x="0" y="295339"/>
                  <a:pt x="0" y="257905"/>
                </a:cubicBezTo>
                <a:lnTo>
                  <a:pt x="0" y="67924"/>
                </a:lnTo>
                <a:cubicBezTo>
                  <a:pt x="0" y="30397"/>
                  <a:pt x="30397" y="0"/>
                  <a:pt x="67830" y="0"/>
                </a:cubicBezTo>
                <a:close/>
              </a:path>
            </a:pathLst>
          </a:custGeom>
          <a:solidFill>
            <a:schemeClr val="tx1"/>
          </a:solidFill>
        </p:spPr>
        <p:txBody>
          <a:bodyPr wrap="square">
            <a:noAutofit/>
          </a:bodyPr>
          <a:lstStyle>
            <a:lvl1pPr>
              <a:defRPr sz="100">
                <a:noFill/>
              </a:defRPr>
            </a:lvl1pPr>
          </a:lstStyle>
          <a:p>
            <a:endParaRPr lang="en-US"/>
          </a:p>
        </p:txBody>
      </p:sp>
      <p:sp>
        <p:nvSpPr>
          <p:cNvPr id="63" name="Espace réservé du graphique SmartArt 62">
            <a:extLst>
              <a:ext uri="{FF2B5EF4-FFF2-40B4-BE49-F238E27FC236}">
                <a16:creationId xmlns:a16="http://schemas.microsoft.com/office/drawing/2014/main" id="{B8E8DA7E-E459-4706-B20A-EEF69A4E4B0D}"/>
              </a:ext>
            </a:extLst>
          </p:cNvPr>
          <p:cNvSpPr>
            <a:spLocks noGrp="1" noChangeAspect="1"/>
          </p:cNvSpPr>
          <p:nvPr>
            <p:ph type="dgm" sz="quarter" idx="27"/>
          </p:nvPr>
        </p:nvSpPr>
        <p:spPr>
          <a:xfrm>
            <a:off x="2716149" y="9737773"/>
            <a:ext cx="63707" cy="63723"/>
          </a:xfrm>
          <a:custGeom>
            <a:avLst/>
            <a:gdLst>
              <a:gd name="connsiteX0" fmla="*/ 256874 w 322007"/>
              <a:gd name="connsiteY0" fmla="*/ 136318 h 322077"/>
              <a:gd name="connsiteX1" fmla="*/ 253778 w 322007"/>
              <a:gd name="connsiteY1" fmla="*/ 195986 h 322077"/>
              <a:gd name="connsiteX2" fmla="*/ 216814 w 322007"/>
              <a:gd name="connsiteY2" fmla="*/ 242989 h 322077"/>
              <a:gd name="connsiteX3" fmla="*/ 112582 w 322007"/>
              <a:gd name="connsiteY3" fmla="*/ 247586 h 322077"/>
              <a:gd name="connsiteX4" fmla="*/ 74117 w 322007"/>
              <a:gd name="connsiteY4" fmla="*/ 208557 h 322077"/>
              <a:gd name="connsiteX5" fmla="*/ 65110 w 322007"/>
              <a:gd name="connsiteY5" fmla="*/ 136411 h 322077"/>
              <a:gd name="connsiteX6" fmla="*/ 37152 w 322007"/>
              <a:gd name="connsiteY6" fmla="*/ 136411 h 322077"/>
              <a:gd name="connsiteX7" fmla="*/ 37152 w 322007"/>
              <a:gd name="connsiteY7" fmla="*/ 271885 h 322077"/>
              <a:gd name="connsiteX8" fmla="*/ 50193 w 322007"/>
              <a:gd name="connsiteY8" fmla="*/ 284925 h 322077"/>
              <a:gd name="connsiteX9" fmla="*/ 65016 w 322007"/>
              <a:gd name="connsiteY9" fmla="*/ 284925 h 322077"/>
              <a:gd name="connsiteX10" fmla="*/ 271510 w 322007"/>
              <a:gd name="connsiteY10" fmla="*/ 284925 h 322077"/>
              <a:gd name="connsiteX11" fmla="*/ 284926 w 322007"/>
              <a:gd name="connsiteY11" fmla="*/ 271415 h 322077"/>
              <a:gd name="connsiteX12" fmla="*/ 284926 w 322007"/>
              <a:gd name="connsiteY12" fmla="*/ 136318 h 322077"/>
              <a:gd name="connsiteX13" fmla="*/ 160992 w 322007"/>
              <a:gd name="connsiteY13" fmla="*/ 99072 h 322077"/>
              <a:gd name="connsiteX14" fmla="*/ 99072 w 322007"/>
              <a:gd name="connsiteY14" fmla="*/ 160992 h 322077"/>
              <a:gd name="connsiteX15" fmla="*/ 161086 w 322007"/>
              <a:gd name="connsiteY15" fmla="*/ 223005 h 322077"/>
              <a:gd name="connsiteX16" fmla="*/ 223006 w 322007"/>
              <a:gd name="connsiteY16" fmla="*/ 160992 h 322077"/>
              <a:gd name="connsiteX17" fmla="*/ 160992 w 322007"/>
              <a:gd name="connsiteY17" fmla="*/ 99072 h 322077"/>
              <a:gd name="connsiteX18" fmla="*/ 235671 w 322007"/>
              <a:gd name="connsiteY18" fmla="*/ 37152 h 322077"/>
              <a:gd name="connsiteX19" fmla="*/ 223006 w 322007"/>
              <a:gd name="connsiteY19" fmla="*/ 49536 h 322077"/>
              <a:gd name="connsiteX20" fmla="*/ 223006 w 322007"/>
              <a:gd name="connsiteY20" fmla="*/ 86782 h 322077"/>
              <a:gd name="connsiteX21" fmla="*/ 235577 w 322007"/>
              <a:gd name="connsiteY21" fmla="*/ 99166 h 322077"/>
              <a:gd name="connsiteX22" fmla="*/ 272166 w 322007"/>
              <a:gd name="connsiteY22" fmla="*/ 99166 h 322077"/>
              <a:gd name="connsiteX23" fmla="*/ 284926 w 322007"/>
              <a:gd name="connsiteY23" fmla="*/ 86406 h 322077"/>
              <a:gd name="connsiteX24" fmla="*/ 284926 w 322007"/>
              <a:gd name="connsiteY24" fmla="*/ 49817 h 322077"/>
              <a:gd name="connsiteX25" fmla="*/ 272260 w 322007"/>
              <a:gd name="connsiteY25" fmla="*/ 37152 h 322077"/>
              <a:gd name="connsiteX26" fmla="*/ 37340 w 322007"/>
              <a:gd name="connsiteY26" fmla="*/ 0 h 322077"/>
              <a:gd name="connsiteX27" fmla="*/ 284738 w 322007"/>
              <a:gd name="connsiteY27" fmla="*/ 0 h 322077"/>
              <a:gd name="connsiteX28" fmla="*/ 321890 w 322007"/>
              <a:gd name="connsiteY28" fmla="*/ 33493 h 322077"/>
              <a:gd name="connsiteX29" fmla="*/ 321984 w 322007"/>
              <a:gd name="connsiteY29" fmla="*/ 36683 h 322077"/>
              <a:gd name="connsiteX30" fmla="*/ 321984 w 322007"/>
              <a:gd name="connsiteY30" fmla="*/ 285394 h 322077"/>
              <a:gd name="connsiteX31" fmla="*/ 289617 w 322007"/>
              <a:gd name="connsiteY31" fmla="*/ 321796 h 322077"/>
              <a:gd name="connsiteX32" fmla="*/ 285395 w 322007"/>
              <a:gd name="connsiteY32" fmla="*/ 322077 h 322077"/>
              <a:gd name="connsiteX33" fmla="*/ 36683 w 322007"/>
              <a:gd name="connsiteY33" fmla="*/ 322077 h 322077"/>
              <a:gd name="connsiteX34" fmla="*/ 469 w 322007"/>
              <a:gd name="connsiteY34" fmla="*/ 290367 h 322077"/>
              <a:gd name="connsiteX35" fmla="*/ 0 w 322007"/>
              <a:gd name="connsiteY35" fmla="*/ 284175 h 322077"/>
              <a:gd name="connsiteX36" fmla="*/ 0 w 322007"/>
              <a:gd name="connsiteY36" fmla="*/ 37809 h 322077"/>
              <a:gd name="connsiteX37" fmla="*/ 30679 w 322007"/>
              <a:gd name="connsiteY37" fmla="*/ 563 h 322077"/>
              <a:gd name="connsiteX38" fmla="*/ 37340 w 322007"/>
              <a:gd name="connsiteY38" fmla="*/ 0 h 322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22007" h="322077">
                <a:moveTo>
                  <a:pt x="256874" y="136318"/>
                </a:moveTo>
                <a:cubicBezTo>
                  <a:pt x="262034" y="156676"/>
                  <a:pt x="261096" y="176565"/>
                  <a:pt x="253778" y="195986"/>
                </a:cubicBezTo>
                <a:cubicBezTo>
                  <a:pt x="246366" y="215500"/>
                  <a:pt x="233983" y="231168"/>
                  <a:pt x="216814" y="242989"/>
                </a:cubicBezTo>
                <a:cubicBezTo>
                  <a:pt x="185760" y="264191"/>
                  <a:pt x="145137" y="265974"/>
                  <a:pt x="112582" y="247586"/>
                </a:cubicBezTo>
                <a:cubicBezTo>
                  <a:pt x="96070" y="238204"/>
                  <a:pt x="83123" y="225257"/>
                  <a:pt x="74117" y="208557"/>
                </a:cubicBezTo>
                <a:cubicBezTo>
                  <a:pt x="61733" y="185760"/>
                  <a:pt x="58824" y="161648"/>
                  <a:pt x="65110" y="136411"/>
                </a:cubicBezTo>
                <a:lnTo>
                  <a:pt x="37152" y="136411"/>
                </a:lnTo>
                <a:lnTo>
                  <a:pt x="37152" y="271885"/>
                </a:lnTo>
                <a:cubicBezTo>
                  <a:pt x="37152" y="279671"/>
                  <a:pt x="42406" y="284925"/>
                  <a:pt x="50193" y="284925"/>
                </a:cubicBezTo>
                <a:cubicBezTo>
                  <a:pt x="55165" y="285019"/>
                  <a:pt x="60044" y="284925"/>
                  <a:pt x="65016" y="284925"/>
                </a:cubicBezTo>
                <a:lnTo>
                  <a:pt x="271510" y="284925"/>
                </a:lnTo>
                <a:cubicBezTo>
                  <a:pt x="279859" y="284925"/>
                  <a:pt x="284926" y="279859"/>
                  <a:pt x="284926" y="271415"/>
                </a:cubicBezTo>
                <a:lnTo>
                  <a:pt x="284926" y="136318"/>
                </a:lnTo>
                <a:close/>
                <a:moveTo>
                  <a:pt x="160992" y="99072"/>
                </a:moveTo>
                <a:cubicBezTo>
                  <a:pt x="126842" y="99072"/>
                  <a:pt x="99166" y="126842"/>
                  <a:pt x="99072" y="160992"/>
                </a:cubicBezTo>
                <a:cubicBezTo>
                  <a:pt x="99072" y="195235"/>
                  <a:pt x="126842" y="223005"/>
                  <a:pt x="161086" y="223005"/>
                </a:cubicBezTo>
                <a:cubicBezTo>
                  <a:pt x="195329" y="222912"/>
                  <a:pt x="223006" y="195235"/>
                  <a:pt x="223006" y="160992"/>
                </a:cubicBezTo>
                <a:cubicBezTo>
                  <a:pt x="222912" y="126748"/>
                  <a:pt x="195236" y="99072"/>
                  <a:pt x="160992" y="99072"/>
                </a:cubicBezTo>
                <a:close/>
                <a:moveTo>
                  <a:pt x="235671" y="37152"/>
                </a:moveTo>
                <a:cubicBezTo>
                  <a:pt x="228541" y="37246"/>
                  <a:pt x="223006" y="42406"/>
                  <a:pt x="223006" y="49536"/>
                </a:cubicBezTo>
                <a:cubicBezTo>
                  <a:pt x="222912" y="62014"/>
                  <a:pt x="222912" y="74398"/>
                  <a:pt x="223006" y="86782"/>
                </a:cubicBezTo>
                <a:cubicBezTo>
                  <a:pt x="223006" y="93818"/>
                  <a:pt x="228541" y="99166"/>
                  <a:pt x="235577" y="99166"/>
                </a:cubicBezTo>
                <a:lnTo>
                  <a:pt x="272166" y="99166"/>
                </a:lnTo>
                <a:cubicBezTo>
                  <a:pt x="279578" y="99166"/>
                  <a:pt x="284926" y="93818"/>
                  <a:pt x="284926" y="86406"/>
                </a:cubicBezTo>
                <a:lnTo>
                  <a:pt x="284926" y="49817"/>
                </a:lnTo>
                <a:cubicBezTo>
                  <a:pt x="284926" y="42593"/>
                  <a:pt x="279578" y="37246"/>
                  <a:pt x="272260" y="37152"/>
                </a:cubicBezTo>
                <a:close/>
                <a:moveTo>
                  <a:pt x="37340" y="0"/>
                </a:moveTo>
                <a:lnTo>
                  <a:pt x="284738" y="0"/>
                </a:lnTo>
                <a:cubicBezTo>
                  <a:pt x="304065" y="0"/>
                  <a:pt x="319920" y="14354"/>
                  <a:pt x="321890" y="33493"/>
                </a:cubicBezTo>
                <a:cubicBezTo>
                  <a:pt x="322078" y="34619"/>
                  <a:pt x="321984" y="35651"/>
                  <a:pt x="321984" y="36683"/>
                </a:cubicBezTo>
                <a:lnTo>
                  <a:pt x="321984" y="285394"/>
                </a:lnTo>
                <a:cubicBezTo>
                  <a:pt x="321984" y="303783"/>
                  <a:pt x="307817" y="319732"/>
                  <a:pt x="289617" y="321796"/>
                </a:cubicBezTo>
                <a:cubicBezTo>
                  <a:pt x="288209" y="321983"/>
                  <a:pt x="286802" y="322077"/>
                  <a:pt x="285395" y="322077"/>
                </a:cubicBezTo>
                <a:lnTo>
                  <a:pt x="36683" y="322077"/>
                </a:lnTo>
                <a:cubicBezTo>
                  <a:pt x="18670" y="322077"/>
                  <a:pt x="2815" y="308192"/>
                  <a:pt x="469" y="290367"/>
                </a:cubicBezTo>
                <a:cubicBezTo>
                  <a:pt x="94" y="288303"/>
                  <a:pt x="0" y="286239"/>
                  <a:pt x="0" y="284175"/>
                </a:cubicBezTo>
                <a:lnTo>
                  <a:pt x="0" y="37809"/>
                </a:lnTo>
                <a:cubicBezTo>
                  <a:pt x="0" y="19233"/>
                  <a:pt x="12384" y="4128"/>
                  <a:pt x="30679" y="563"/>
                </a:cubicBezTo>
                <a:cubicBezTo>
                  <a:pt x="32837" y="188"/>
                  <a:pt x="35088" y="0"/>
                  <a:pt x="37340" y="0"/>
                </a:cubicBezTo>
                <a:close/>
              </a:path>
            </a:pathLst>
          </a:custGeom>
          <a:solidFill>
            <a:schemeClr val="tx1"/>
          </a:solidFill>
        </p:spPr>
        <p:txBody>
          <a:bodyPr wrap="square">
            <a:noAutofit/>
          </a:bodyPr>
          <a:lstStyle>
            <a:lvl1pPr>
              <a:defRPr sz="100">
                <a:noFill/>
              </a:defRPr>
            </a:lvl1pPr>
          </a:lstStyle>
          <a:p>
            <a:endParaRPr lang="en-US"/>
          </a:p>
        </p:txBody>
      </p:sp>
      <p:sp>
        <p:nvSpPr>
          <p:cNvPr id="59" name="Espace réservé du graphique SmartArt 58">
            <a:extLst>
              <a:ext uri="{FF2B5EF4-FFF2-40B4-BE49-F238E27FC236}">
                <a16:creationId xmlns:a16="http://schemas.microsoft.com/office/drawing/2014/main" id="{61C8BC8D-BF6D-4FF8-83E2-B8EA394220A9}"/>
              </a:ext>
            </a:extLst>
          </p:cNvPr>
          <p:cNvSpPr>
            <a:spLocks noGrp="1" noChangeAspect="1"/>
          </p:cNvSpPr>
          <p:nvPr>
            <p:ph type="dgm" sz="quarter" idx="24"/>
          </p:nvPr>
        </p:nvSpPr>
        <p:spPr>
          <a:xfrm>
            <a:off x="2146658" y="9743192"/>
            <a:ext cx="65075" cy="52884"/>
          </a:xfrm>
          <a:custGeom>
            <a:avLst/>
            <a:gdLst>
              <a:gd name="connsiteX0" fmla="*/ 227696 w 328925"/>
              <a:gd name="connsiteY0" fmla="*/ 0 h 267294"/>
              <a:gd name="connsiteX1" fmla="*/ 276950 w 328925"/>
              <a:gd name="connsiteY1" fmla="*/ 21297 h 267294"/>
              <a:gd name="connsiteX2" fmla="*/ 319825 w 328925"/>
              <a:gd name="connsiteY2" fmla="*/ 4878 h 267294"/>
              <a:gd name="connsiteX3" fmla="*/ 290179 w 328925"/>
              <a:gd name="connsiteY3" fmla="*/ 42219 h 267294"/>
              <a:gd name="connsiteX4" fmla="*/ 328925 w 328925"/>
              <a:gd name="connsiteY4" fmla="*/ 31617 h 267294"/>
              <a:gd name="connsiteX5" fmla="*/ 295245 w 328925"/>
              <a:gd name="connsiteY5" fmla="*/ 66518 h 267294"/>
              <a:gd name="connsiteX6" fmla="*/ 103387 w 328925"/>
              <a:gd name="connsiteY6" fmla="*/ 267294 h 267294"/>
              <a:gd name="connsiteX7" fmla="*/ 0 w 328925"/>
              <a:gd name="connsiteY7" fmla="*/ 236990 h 267294"/>
              <a:gd name="connsiteX8" fmla="*/ 99916 w 328925"/>
              <a:gd name="connsiteY8" fmla="*/ 209031 h 267294"/>
              <a:gd name="connsiteX9" fmla="*/ 36870 w 328925"/>
              <a:gd name="connsiteY9" fmla="*/ 162121 h 267294"/>
              <a:gd name="connsiteX10" fmla="*/ 67361 w 328925"/>
              <a:gd name="connsiteY10" fmla="*/ 160995 h 267294"/>
              <a:gd name="connsiteX11" fmla="*/ 13228 w 328925"/>
              <a:gd name="connsiteY11" fmla="*/ 94007 h 267294"/>
              <a:gd name="connsiteX12" fmla="*/ 43719 w 328925"/>
              <a:gd name="connsiteY12" fmla="*/ 102451 h 267294"/>
              <a:gd name="connsiteX13" fmla="*/ 22891 w 328925"/>
              <a:gd name="connsiteY13" fmla="*/ 12290 h 267294"/>
              <a:gd name="connsiteX14" fmla="*/ 161929 w 328925"/>
              <a:gd name="connsiteY14" fmla="*/ 82843 h 267294"/>
              <a:gd name="connsiteX15" fmla="*/ 227696 w 328925"/>
              <a:gd name="connsiteY15" fmla="*/ 0 h 267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28925" h="267294">
                <a:moveTo>
                  <a:pt x="227696" y="0"/>
                </a:moveTo>
                <a:cubicBezTo>
                  <a:pt x="247116" y="0"/>
                  <a:pt x="264660" y="8162"/>
                  <a:pt x="276950" y="21297"/>
                </a:cubicBezTo>
                <a:cubicBezTo>
                  <a:pt x="292336" y="18294"/>
                  <a:pt x="306784" y="12665"/>
                  <a:pt x="319825" y="4878"/>
                </a:cubicBezTo>
                <a:cubicBezTo>
                  <a:pt x="314853" y="20640"/>
                  <a:pt x="304064" y="33869"/>
                  <a:pt x="290179" y="42219"/>
                </a:cubicBezTo>
                <a:cubicBezTo>
                  <a:pt x="303782" y="40624"/>
                  <a:pt x="316823" y="36965"/>
                  <a:pt x="328925" y="31617"/>
                </a:cubicBezTo>
                <a:cubicBezTo>
                  <a:pt x="319919" y="45127"/>
                  <a:pt x="308473" y="57042"/>
                  <a:pt x="295245" y="66518"/>
                </a:cubicBezTo>
                <a:cubicBezTo>
                  <a:pt x="299560" y="161464"/>
                  <a:pt x="228728" y="267294"/>
                  <a:pt x="103387" y="267294"/>
                </a:cubicBezTo>
                <a:cubicBezTo>
                  <a:pt x="65297" y="267294"/>
                  <a:pt x="29834" y="256129"/>
                  <a:pt x="0" y="236990"/>
                </a:cubicBezTo>
                <a:cubicBezTo>
                  <a:pt x="35744" y="241212"/>
                  <a:pt x="71489" y="231267"/>
                  <a:pt x="99916" y="209031"/>
                </a:cubicBezTo>
                <a:cubicBezTo>
                  <a:pt x="70363" y="208468"/>
                  <a:pt x="45407" y="188954"/>
                  <a:pt x="36870" y="162121"/>
                </a:cubicBezTo>
                <a:cubicBezTo>
                  <a:pt x="47471" y="164185"/>
                  <a:pt x="57791" y="163622"/>
                  <a:pt x="67361" y="160995"/>
                </a:cubicBezTo>
                <a:cubicBezTo>
                  <a:pt x="34900" y="154522"/>
                  <a:pt x="12477" y="125250"/>
                  <a:pt x="13228" y="94007"/>
                </a:cubicBezTo>
                <a:cubicBezTo>
                  <a:pt x="22328" y="99074"/>
                  <a:pt x="32742" y="102076"/>
                  <a:pt x="43719" y="102451"/>
                </a:cubicBezTo>
                <a:cubicBezTo>
                  <a:pt x="13697" y="82374"/>
                  <a:pt x="5160" y="42688"/>
                  <a:pt x="22891" y="12290"/>
                </a:cubicBezTo>
                <a:cubicBezTo>
                  <a:pt x="56196" y="53102"/>
                  <a:pt x="105920" y="80028"/>
                  <a:pt x="161929" y="82843"/>
                </a:cubicBezTo>
                <a:cubicBezTo>
                  <a:pt x="152172" y="40624"/>
                  <a:pt x="184164" y="0"/>
                  <a:pt x="227696" y="0"/>
                </a:cubicBezTo>
                <a:close/>
              </a:path>
            </a:pathLst>
          </a:custGeom>
          <a:solidFill>
            <a:schemeClr val="tx1"/>
          </a:solidFill>
        </p:spPr>
        <p:txBody>
          <a:bodyPr wrap="square">
            <a:noAutofit/>
          </a:bodyPr>
          <a:lstStyle>
            <a:lvl1pPr>
              <a:defRPr sz="100">
                <a:noFill/>
              </a:defRPr>
            </a:lvl1pPr>
          </a:lstStyle>
          <a:p>
            <a:endParaRPr lang="en-US"/>
          </a:p>
        </p:txBody>
      </p:sp>
      <p:sp>
        <p:nvSpPr>
          <p:cNvPr id="82" name="Espace réservé du texte 14">
            <a:extLst>
              <a:ext uri="{FF2B5EF4-FFF2-40B4-BE49-F238E27FC236}">
                <a16:creationId xmlns:a16="http://schemas.microsoft.com/office/drawing/2014/main" id="{D0F1AE2E-76D4-4572-9EDE-F4BF79FD95E3}"/>
              </a:ext>
            </a:extLst>
          </p:cNvPr>
          <p:cNvSpPr>
            <a:spLocks noGrp="1"/>
          </p:cNvSpPr>
          <p:nvPr>
            <p:ph type="body" sz="quarter" idx="28" hasCustomPrompt="1"/>
          </p:nvPr>
        </p:nvSpPr>
        <p:spPr>
          <a:xfrm>
            <a:off x="759320" y="9727090"/>
            <a:ext cx="6041035" cy="85986"/>
          </a:xfrm>
        </p:spPr>
        <p:txBody>
          <a:bodyPr/>
          <a:lstStyle>
            <a:lvl1pPr>
              <a:lnSpc>
                <a:spcPct val="110000"/>
              </a:lnSpc>
              <a:spcBef>
                <a:spcPts val="0"/>
              </a:spcBef>
              <a:tabLst/>
              <a:defRPr sz="549"/>
            </a:lvl1pPr>
            <a:lvl5pPr>
              <a:defRPr/>
            </a:lvl5pPr>
          </a:lstStyle>
          <a:p>
            <a:pPr lvl="0"/>
            <a:r>
              <a:rPr lang="fr-FR"/>
              <a:t>Plus d’informations : www.mediametrie.fr      @Mediametrie      Mediametrie.officiel      Médiametrie</a:t>
            </a:r>
          </a:p>
        </p:txBody>
      </p:sp>
      <p:sp>
        <p:nvSpPr>
          <p:cNvPr id="20" name="Titre 4">
            <a:extLst>
              <a:ext uri="{FF2B5EF4-FFF2-40B4-BE49-F238E27FC236}">
                <a16:creationId xmlns:a16="http://schemas.microsoft.com/office/drawing/2014/main" id="{7A58CA3B-B8E8-373B-8FFE-D07E2B34AAFE}"/>
              </a:ext>
            </a:extLst>
          </p:cNvPr>
          <p:cNvSpPr>
            <a:spLocks noGrp="1"/>
          </p:cNvSpPr>
          <p:nvPr>
            <p:ph type="title" hasCustomPrompt="1"/>
          </p:nvPr>
        </p:nvSpPr>
        <p:spPr>
          <a:xfrm>
            <a:off x="2490787" y="1129654"/>
            <a:ext cx="4293199" cy="297774"/>
          </a:xfrm>
        </p:spPr>
        <p:txBody>
          <a:bodyPr/>
          <a:lstStyle>
            <a:lvl1pPr algn="r">
              <a:defRPr sz="2150"/>
            </a:lvl1pPr>
          </a:lstStyle>
          <a:p>
            <a:r>
              <a:rPr lang="fr-FR"/>
              <a:t>Communiqué de Presse</a:t>
            </a:r>
            <a:endParaRPr lang="en-US"/>
          </a:p>
        </p:txBody>
      </p:sp>
      <p:sp>
        <p:nvSpPr>
          <p:cNvPr id="21" name="Espace réservé de la date 5">
            <a:extLst>
              <a:ext uri="{FF2B5EF4-FFF2-40B4-BE49-F238E27FC236}">
                <a16:creationId xmlns:a16="http://schemas.microsoft.com/office/drawing/2014/main" id="{39F3FA2A-190E-C958-BBA7-FFAFC29B4046}"/>
              </a:ext>
            </a:extLst>
          </p:cNvPr>
          <p:cNvSpPr>
            <a:spLocks noGrp="1"/>
          </p:cNvSpPr>
          <p:nvPr>
            <p:ph type="dt" sz="half" idx="10"/>
          </p:nvPr>
        </p:nvSpPr>
        <p:spPr>
          <a:xfrm>
            <a:off x="5071518" y="1420241"/>
            <a:ext cx="1709385" cy="178962"/>
          </a:xfrm>
        </p:spPr>
        <p:txBody>
          <a:bodyPr/>
          <a:lstStyle/>
          <a:p>
            <a:r>
              <a:rPr lang="en-US"/>
              <a:t>13 Janvier 2022</a:t>
            </a:r>
            <a:endParaRPr lang="fr-FR"/>
          </a:p>
        </p:txBody>
      </p:sp>
      <p:sp>
        <p:nvSpPr>
          <p:cNvPr id="22" name="Espace réservé du texte 10">
            <a:extLst>
              <a:ext uri="{FF2B5EF4-FFF2-40B4-BE49-F238E27FC236}">
                <a16:creationId xmlns:a16="http://schemas.microsoft.com/office/drawing/2014/main" id="{9F46629E-990B-345A-EB82-236185DF6F34}"/>
              </a:ext>
            </a:extLst>
          </p:cNvPr>
          <p:cNvSpPr>
            <a:spLocks noGrp="1"/>
          </p:cNvSpPr>
          <p:nvPr>
            <p:ph type="body" sz="quarter" idx="13" hasCustomPrompt="1"/>
          </p:nvPr>
        </p:nvSpPr>
        <p:spPr>
          <a:xfrm>
            <a:off x="757237" y="1871185"/>
            <a:ext cx="3498850" cy="390363"/>
          </a:xfrm>
        </p:spPr>
        <p:txBody>
          <a:bodyPr/>
          <a:lstStyle>
            <a:lvl1pPr>
              <a:lnSpc>
                <a:spcPct val="89000"/>
              </a:lnSpc>
              <a:spcBef>
                <a:spcPts val="0"/>
              </a:spcBef>
              <a:defRPr sz="1350"/>
            </a:lvl1pPr>
            <a:lvl2pPr marL="0" indent="0">
              <a:lnSpc>
                <a:spcPct val="89000"/>
              </a:lnSpc>
              <a:spcBef>
                <a:spcPts val="0"/>
              </a:spcBef>
              <a:buNone/>
              <a:defRPr sz="1500" b="1">
                <a:solidFill>
                  <a:schemeClr val="accent6"/>
                </a:solidFill>
              </a:defRPr>
            </a:lvl2pPr>
          </a:lstStyle>
          <a:p>
            <a:pPr lvl="0"/>
            <a:r>
              <a:rPr lang="fr-FR"/>
              <a:t>L’audio, boosté par l’écoute digitale</a:t>
            </a:r>
          </a:p>
          <a:p>
            <a:pPr lvl="1"/>
            <a:r>
              <a:rPr lang="fr-FR"/>
              <a:t>L’audio </a:t>
            </a:r>
          </a:p>
        </p:txBody>
      </p:sp>
    </p:spTree>
    <p:extLst>
      <p:ext uri="{BB962C8B-B14F-4D97-AF65-F5344CB8AC3E}">
        <p14:creationId xmlns:p14="http://schemas.microsoft.com/office/powerpoint/2010/main" val="4044198644"/>
      </p:ext>
    </p:extLst>
  </p:cSld>
  <p:clrMapOvr>
    <a:masterClrMapping/>
  </p:clrMapOvr>
  <p:extLst>
    <p:ext uri="{DCECCB84-F9BA-43D5-87BE-67443E8EF086}">
      <p15:sldGuideLst xmlns:p15="http://schemas.microsoft.com/office/powerpoint/2012/main">
        <p15:guide id="1" orient="horz" pos="5000" userDrawn="1">
          <p15:clr>
            <a:srgbClr val="FBAE40"/>
          </p15:clr>
        </p15:guide>
        <p15:guide id="2" orient="horz" pos="1598"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mmuniqué de Presse — B">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1450C23E-456B-4F96-AF19-AE2297AC9E98}"/>
              </a:ext>
            </a:extLst>
          </p:cNvPr>
          <p:cNvSpPr>
            <a:spLocks noGrp="1"/>
          </p:cNvSpPr>
          <p:nvPr>
            <p:ph type="title" hasCustomPrompt="1"/>
          </p:nvPr>
        </p:nvSpPr>
        <p:spPr>
          <a:xfrm>
            <a:off x="2490787" y="1129654"/>
            <a:ext cx="4293199" cy="297774"/>
          </a:xfrm>
          <a:prstGeom prst="rect">
            <a:avLst/>
          </a:prstGeom>
        </p:spPr>
        <p:txBody>
          <a:bodyPr/>
          <a:lstStyle>
            <a:lvl1pPr algn="r">
              <a:defRPr sz="2150"/>
            </a:lvl1pPr>
          </a:lstStyle>
          <a:p>
            <a:r>
              <a:rPr lang="fr-FR"/>
              <a:t>Communiqué de Presse</a:t>
            </a:r>
            <a:endParaRPr lang="en-US"/>
          </a:p>
        </p:txBody>
      </p:sp>
      <p:sp>
        <p:nvSpPr>
          <p:cNvPr id="6" name="Espace réservé de la date 5">
            <a:extLst>
              <a:ext uri="{FF2B5EF4-FFF2-40B4-BE49-F238E27FC236}">
                <a16:creationId xmlns:a16="http://schemas.microsoft.com/office/drawing/2014/main" id="{A7C3458F-A160-47A5-AB35-87DD930235E3}"/>
              </a:ext>
            </a:extLst>
          </p:cNvPr>
          <p:cNvSpPr>
            <a:spLocks noGrp="1"/>
          </p:cNvSpPr>
          <p:nvPr>
            <p:ph type="dt" sz="half" idx="10"/>
          </p:nvPr>
        </p:nvSpPr>
        <p:spPr>
          <a:xfrm>
            <a:off x="5071518" y="1420241"/>
            <a:ext cx="1709385" cy="178962"/>
          </a:xfrm>
          <a:prstGeom prst="rect">
            <a:avLst/>
          </a:prstGeom>
        </p:spPr>
        <p:txBody>
          <a:bodyPr/>
          <a:lstStyle>
            <a:lvl1pPr>
              <a:defRPr b="0"/>
            </a:lvl1pPr>
          </a:lstStyle>
          <a:p>
            <a:r>
              <a:rPr lang="fr-FR"/>
              <a:t>13 Janvier 2022</a:t>
            </a:r>
          </a:p>
        </p:txBody>
      </p:sp>
      <p:sp>
        <p:nvSpPr>
          <p:cNvPr id="11" name="Espace réservé du texte 10">
            <a:extLst>
              <a:ext uri="{FF2B5EF4-FFF2-40B4-BE49-F238E27FC236}">
                <a16:creationId xmlns:a16="http://schemas.microsoft.com/office/drawing/2014/main" id="{9A8444F5-5DBD-4C33-B154-1F6DE92308C2}"/>
              </a:ext>
            </a:extLst>
          </p:cNvPr>
          <p:cNvSpPr>
            <a:spLocks noGrp="1"/>
          </p:cNvSpPr>
          <p:nvPr>
            <p:ph type="body" sz="quarter" idx="13" hasCustomPrompt="1"/>
          </p:nvPr>
        </p:nvSpPr>
        <p:spPr>
          <a:xfrm>
            <a:off x="757237" y="1871185"/>
            <a:ext cx="3498850" cy="390363"/>
          </a:xfrm>
        </p:spPr>
        <p:txBody>
          <a:bodyPr/>
          <a:lstStyle>
            <a:lvl1pPr>
              <a:lnSpc>
                <a:spcPct val="89000"/>
              </a:lnSpc>
              <a:spcBef>
                <a:spcPts val="0"/>
              </a:spcBef>
              <a:defRPr sz="1350"/>
            </a:lvl1pPr>
            <a:lvl2pPr marL="0" indent="0">
              <a:lnSpc>
                <a:spcPct val="89000"/>
              </a:lnSpc>
              <a:spcBef>
                <a:spcPts val="0"/>
              </a:spcBef>
              <a:buNone/>
              <a:defRPr sz="1500" b="1">
                <a:solidFill>
                  <a:schemeClr val="accent6">
                    <a:lumMod val="75000"/>
                  </a:schemeClr>
                </a:solidFill>
              </a:defRPr>
            </a:lvl2pPr>
          </a:lstStyle>
          <a:p>
            <a:pPr lvl="0"/>
            <a:r>
              <a:rPr lang="fr-FR" dirty="0"/>
              <a:t>L’audio, boosté par l’écoute digitale</a:t>
            </a:r>
          </a:p>
          <a:p>
            <a:pPr lvl="1"/>
            <a:r>
              <a:rPr lang="fr-FR" dirty="0"/>
              <a:t>L’audio </a:t>
            </a:r>
          </a:p>
        </p:txBody>
      </p:sp>
      <p:sp>
        <p:nvSpPr>
          <p:cNvPr id="13" name="Espace réservé du pied de page 12">
            <a:extLst>
              <a:ext uri="{FF2B5EF4-FFF2-40B4-BE49-F238E27FC236}">
                <a16:creationId xmlns:a16="http://schemas.microsoft.com/office/drawing/2014/main" id="{DB09D167-74BC-4F41-AF20-1C2D5634D3C4}"/>
              </a:ext>
            </a:extLst>
          </p:cNvPr>
          <p:cNvSpPr>
            <a:spLocks noGrp="1"/>
          </p:cNvSpPr>
          <p:nvPr>
            <p:ph type="ftr" sz="quarter" idx="14"/>
          </p:nvPr>
        </p:nvSpPr>
        <p:spPr>
          <a:xfrm>
            <a:off x="778772" y="10146996"/>
            <a:ext cx="5988741" cy="292110"/>
          </a:xfrm>
        </p:spPr>
        <p:txBody>
          <a:bodyPr/>
          <a:lstStyle/>
          <a:p>
            <a:r>
              <a:rPr lang="fr-FR"/>
              <a:t>Médiamétrie — Copyright Médiamétrie —Tous droits réservés</a:t>
            </a:r>
          </a:p>
        </p:txBody>
      </p:sp>
      <p:sp>
        <p:nvSpPr>
          <p:cNvPr id="15" name="Espace réservé du texte 14">
            <a:extLst>
              <a:ext uri="{FF2B5EF4-FFF2-40B4-BE49-F238E27FC236}">
                <a16:creationId xmlns:a16="http://schemas.microsoft.com/office/drawing/2014/main" id="{10259784-9024-40A7-967F-82F4D2318598}"/>
              </a:ext>
            </a:extLst>
          </p:cNvPr>
          <p:cNvSpPr>
            <a:spLocks noGrp="1"/>
          </p:cNvSpPr>
          <p:nvPr>
            <p:ph type="body" sz="quarter" idx="15"/>
          </p:nvPr>
        </p:nvSpPr>
        <p:spPr>
          <a:xfrm>
            <a:off x="757238" y="2536825"/>
            <a:ext cx="6010275" cy="341312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18" name="Espace réservé du texte 14">
            <a:extLst>
              <a:ext uri="{FF2B5EF4-FFF2-40B4-BE49-F238E27FC236}">
                <a16:creationId xmlns:a16="http://schemas.microsoft.com/office/drawing/2014/main" id="{87988E19-03C9-46A1-A131-4C7B2E1309F3}"/>
              </a:ext>
            </a:extLst>
          </p:cNvPr>
          <p:cNvSpPr>
            <a:spLocks noGrp="1"/>
          </p:cNvSpPr>
          <p:nvPr>
            <p:ph type="body" sz="quarter" idx="16" hasCustomPrompt="1"/>
          </p:nvPr>
        </p:nvSpPr>
        <p:spPr>
          <a:xfrm>
            <a:off x="758825" y="9397865"/>
            <a:ext cx="6041035" cy="269882"/>
          </a:xfrm>
        </p:spPr>
        <p:txBody>
          <a:bodyPr/>
          <a:lstStyle>
            <a:lvl1pPr>
              <a:lnSpc>
                <a:spcPct val="110000"/>
              </a:lnSpc>
              <a:spcBef>
                <a:spcPts val="0"/>
              </a:spcBef>
              <a:defRPr sz="549"/>
            </a:lvl1pPr>
            <a:lvl5pPr>
              <a:defRPr/>
            </a:lvl5pPr>
          </a:lstStyle>
          <a:p>
            <a:pPr lvl="0"/>
            <a:r>
              <a:rPr lang="fr-FR"/>
              <a:t>(1) Chaînes Nationales : chaînes historiques et chaînes de la TNT.</a:t>
            </a:r>
            <a:br>
              <a:rPr lang="fr-FR"/>
            </a:br>
            <a:r>
              <a:rPr lang="fr-FR"/>
              <a:t>(2) L'audience des chaînes Canal+ Cinéma, Canal+ Sport, Canal+ Décalé, Canal+ Séries et Canal+Docs (à partir du 25/10/2021) est intégrée au poste "Autres TV". Depuis le 30/03/2020 :</a:t>
            </a:r>
            <a:br>
              <a:rPr lang="fr-FR"/>
            </a:br>
            <a:r>
              <a:rPr lang="fr-FR"/>
              <a:t>pour les 15 ans et plus, audience de la TV sur le téléviseur à domicile, hors-domicile et en mobilité quel que soit l’écran. Pour les 4-14 ans, audience de la TV à domicile/+invités.</a:t>
            </a:r>
          </a:p>
        </p:txBody>
      </p:sp>
      <p:sp>
        <p:nvSpPr>
          <p:cNvPr id="44" name="Espace réservé du graphique SmartArt 43">
            <a:extLst>
              <a:ext uri="{FF2B5EF4-FFF2-40B4-BE49-F238E27FC236}">
                <a16:creationId xmlns:a16="http://schemas.microsoft.com/office/drawing/2014/main" id="{8EB3BEBE-EA63-4493-8B74-06C913F263B3}"/>
              </a:ext>
            </a:extLst>
          </p:cNvPr>
          <p:cNvSpPr>
            <a:spLocks noGrp="1" noChangeAspect="1"/>
          </p:cNvSpPr>
          <p:nvPr>
            <p:ph type="dgm" sz="quarter" idx="22"/>
          </p:nvPr>
        </p:nvSpPr>
        <p:spPr>
          <a:xfrm>
            <a:off x="39" y="9982396"/>
            <a:ext cx="3781407" cy="207977"/>
          </a:xfrm>
          <a:custGeom>
            <a:avLst/>
            <a:gdLst>
              <a:gd name="connsiteX0" fmla="*/ 0 w 3781407"/>
              <a:gd name="connsiteY0" fmla="*/ 0 h 207977"/>
              <a:gd name="connsiteX1" fmla="*/ 3781407 w 3781407"/>
              <a:gd name="connsiteY1" fmla="*/ 0 h 207977"/>
              <a:gd name="connsiteX2" fmla="*/ 0 w 3781407"/>
              <a:gd name="connsiteY2" fmla="*/ 207977 h 207977"/>
            </a:gdLst>
            <a:ahLst/>
            <a:cxnLst>
              <a:cxn ang="0">
                <a:pos x="connsiteX0" y="connsiteY0"/>
              </a:cxn>
              <a:cxn ang="0">
                <a:pos x="connsiteX1" y="connsiteY1"/>
              </a:cxn>
              <a:cxn ang="0">
                <a:pos x="connsiteX2" y="connsiteY2"/>
              </a:cxn>
            </a:cxnLst>
            <a:rect l="l" t="t" r="r" b="b"/>
            <a:pathLst>
              <a:path w="3781407" h="207977">
                <a:moveTo>
                  <a:pt x="0" y="0"/>
                </a:moveTo>
                <a:lnTo>
                  <a:pt x="3781407" y="0"/>
                </a:lnTo>
                <a:lnTo>
                  <a:pt x="0" y="207977"/>
                </a:lnTo>
                <a:close/>
              </a:path>
            </a:pathLst>
          </a:custGeom>
          <a:solidFill>
            <a:schemeClr val="accent6">
              <a:lumMod val="75000"/>
            </a:schemeClr>
          </a:solidFill>
          <a:ln w="9525" cap="flat" cmpd="sng" algn="ctr">
            <a:solidFill>
              <a:schemeClr val="accent6">
                <a:lumMod val="75000"/>
              </a:schemeClr>
            </a:solidFill>
            <a:prstDash val="solid"/>
            <a:round/>
            <a:headEnd type="none" w="med" len="med"/>
            <a:tailEnd type="none" w="med" len="med"/>
          </a:ln>
        </p:spPr>
        <p:txBody>
          <a:bodyPr wrap="square">
            <a:noAutofit/>
          </a:bodyPr>
          <a:lstStyle>
            <a:lvl1pPr>
              <a:defRPr>
                <a:noFill/>
              </a:defRPr>
            </a:lvl1pPr>
          </a:lstStyle>
          <a:p>
            <a:endParaRPr lang="en-US" dirty="0"/>
          </a:p>
        </p:txBody>
      </p:sp>
      <p:sp>
        <p:nvSpPr>
          <p:cNvPr id="45" name="Espace réservé du graphique SmartArt 44">
            <a:extLst>
              <a:ext uri="{FF2B5EF4-FFF2-40B4-BE49-F238E27FC236}">
                <a16:creationId xmlns:a16="http://schemas.microsoft.com/office/drawing/2014/main" id="{1061C3C4-DEBF-4155-8712-97C46D403BD2}"/>
              </a:ext>
            </a:extLst>
          </p:cNvPr>
          <p:cNvSpPr>
            <a:spLocks noGrp="1" noChangeAspect="1"/>
          </p:cNvSpPr>
          <p:nvPr>
            <p:ph type="dgm" sz="quarter" idx="23"/>
          </p:nvPr>
        </p:nvSpPr>
        <p:spPr>
          <a:xfrm>
            <a:off x="3765208" y="9774396"/>
            <a:ext cx="3792354" cy="207977"/>
          </a:xfrm>
          <a:custGeom>
            <a:avLst/>
            <a:gdLst>
              <a:gd name="connsiteX0" fmla="*/ 3792354 w 3792354"/>
              <a:gd name="connsiteY0" fmla="*/ 0 h 207977"/>
              <a:gd name="connsiteX1" fmla="*/ 3792354 w 3792354"/>
              <a:gd name="connsiteY1" fmla="*/ 207977 h 207977"/>
              <a:gd name="connsiteX2" fmla="*/ 0 w 3792354"/>
              <a:gd name="connsiteY2" fmla="*/ 207977 h 207977"/>
            </a:gdLst>
            <a:ahLst/>
            <a:cxnLst>
              <a:cxn ang="0">
                <a:pos x="connsiteX0" y="connsiteY0"/>
              </a:cxn>
              <a:cxn ang="0">
                <a:pos x="connsiteX1" y="connsiteY1"/>
              </a:cxn>
              <a:cxn ang="0">
                <a:pos x="connsiteX2" y="connsiteY2"/>
              </a:cxn>
            </a:cxnLst>
            <a:rect l="l" t="t" r="r" b="b"/>
            <a:pathLst>
              <a:path w="3792354" h="207977">
                <a:moveTo>
                  <a:pt x="3792354" y="0"/>
                </a:moveTo>
                <a:lnTo>
                  <a:pt x="3792354" y="207977"/>
                </a:lnTo>
                <a:lnTo>
                  <a:pt x="0" y="207977"/>
                </a:lnTo>
                <a:close/>
              </a:path>
            </a:pathLst>
          </a:custGeom>
          <a:solidFill>
            <a:schemeClr val="accent2"/>
          </a:solidFill>
        </p:spPr>
        <p:txBody>
          <a:bodyPr wrap="square">
            <a:noAutofit/>
          </a:bodyPr>
          <a:lstStyle>
            <a:lvl1pPr>
              <a:defRPr>
                <a:noFill/>
              </a:defRPr>
            </a:lvl1pPr>
          </a:lstStyle>
          <a:p>
            <a:endParaRPr lang="en-US"/>
          </a:p>
        </p:txBody>
      </p:sp>
    </p:spTree>
    <p:extLst>
      <p:ext uri="{BB962C8B-B14F-4D97-AF65-F5344CB8AC3E}">
        <p14:creationId xmlns:p14="http://schemas.microsoft.com/office/powerpoint/2010/main" val="1975158917"/>
      </p:ext>
    </p:extLst>
  </p:cSld>
  <p:clrMapOvr>
    <a:masterClrMapping/>
  </p:clrMapOvr>
  <p:extLst>
    <p:ext uri="{DCECCB84-F9BA-43D5-87BE-67443E8EF086}">
      <p15:sldGuideLst xmlns:p15="http://schemas.microsoft.com/office/powerpoint/2012/main">
        <p15:guide id="1" orient="horz" pos="5794" userDrawn="1">
          <p15:clr>
            <a:srgbClr val="FBAE40"/>
          </p15:clr>
        </p15:guide>
        <p15:guide id="2" orient="horz" pos="159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muniqué de Presse — C">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1450C23E-456B-4F96-AF19-AE2297AC9E98}"/>
              </a:ext>
            </a:extLst>
          </p:cNvPr>
          <p:cNvSpPr>
            <a:spLocks noGrp="1"/>
          </p:cNvSpPr>
          <p:nvPr>
            <p:ph type="title" hasCustomPrompt="1"/>
          </p:nvPr>
        </p:nvSpPr>
        <p:spPr>
          <a:xfrm>
            <a:off x="2471335" y="891315"/>
            <a:ext cx="4293199" cy="177293"/>
          </a:xfrm>
          <a:prstGeom prst="rect">
            <a:avLst/>
          </a:prstGeom>
        </p:spPr>
        <p:txBody>
          <a:bodyPr/>
          <a:lstStyle>
            <a:lvl1pPr algn="r">
              <a:defRPr sz="1280"/>
            </a:lvl1pPr>
          </a:lstStyle>
          <a:p>
            <a:r>
              <a:rPr lang="fr-FR" dirty="0"/>
              <a:t>Communiqué de Presse</a:t>
            </a:r>
            <a:endParaRPr lang="en-US" dirty="0"/>
          </a:p>
        </p:txBody>
      </p:sp>
      <p:sp>
        <p:nvSpPr>
          <p:cNvPr id="11" name="Espace réservé du texte 10">
            <a:extLst>
              <a:ext uri="{FF2B5EF4-FFF2-40B4-BE49-F238E27FC236}">
                <a16:creationId xmlns:a16="http://schemas.microsoft.com/office/drawing/2014/main" id="{9A8444F5-5DBD-4C33-B154-1F6DE92308C2}"/>
              </a:ext>
            </a:extLst>
          </p:cNvPr>
          <p:cNvSpPr>
            <a:spLocks noGrp="1"/>
          </p:cNvSpPr>
          <p:nvPr>
            <p:ph type="body" sz="quarter" idx="13" hasCustomPrompt="1"/>
          </p:nvPr>
        </p:nvSpPr>
        <p:spPr>
          <a:xfrm>
            <a:off x="2471335" y="1145626"/>
            <a:ext cx="4296178" cy="123239"/>
          </a:xfrm>
        </p:spPr>
        <p:txBody>
          <a:bodyPr/>
          <a:lstStyle>
            <a:lvl1pPr algn="r">
              <a:lnSpc>
                <a:spcPct val="89000"/>
              </a:lnSpc>
              <a:spcBef>
                <a:spcPts val="0"/>
              </a:spcBef>
              <a:defRPr sz="900"/>
            </a:lvl1pPr>
            <a:lvl2pPr marL="0" indent="0" algn="r">
              <a:lnSpc>
                <a:spcPct val="89000"/>
              </a:lnSpc>
              <a:spcBef>
                <a:spcPts val="0"/>
              </a:spcBef>
              <a:buNone/>
              <a:defRPr sz="900" b="0">
                <a:solidFill>
                  <a:schemeClr val="accent6">
                    <a:lumMod val="75000"/>
                  </a:schemeClr>
                </a:solidFill>
              </a:defRPr>
            </a:lvl2pPr>
          </a:lstStyle>
          <a:p>
            <a:pPr lvl="1"/>
            <a:r>
              <a:rPr lang="fr-FR" dirty="0"/>
              <a:t>L’audio, boosté par l’écoute digitale</a:t>
            </a:r>
          </a:p>
        </p:txBody>
      </p:sp>
      <p:sp>
        <p:nvSpPr>
          <p:cNvPr id="13" name="Espace réservé du pied de page 12">
            <a:extLst>
              <a:ext uri="{FF2B5EF4-FFF2-40B4-BE49-F238E27FC236}">
                <a16:creationId xmlns:a16="http://schemas.microsoft.com/office/drawing/2014/main" id="{DB09D167-74BC-4F41-AF20-1C2D5634D3C4}"/>
              </a:ext>
            </a:extLst>
          </p:cNvPr>
          <p:cNvSpPr>
            <a:spLocks noGrp="1"/>
          </p:cNvSpPr>
          <p:nvPr>
            <p:ph type="ftr" sz="quarter" idx="14"/>
          </p:nvPr>
        </p:nvSpPr>
        <p:spPr>
          <a:xfrm>
            <a:off x="778772" y="10146996"/>
            <a:ext cx="5988741" cy="292110"/>
          </a:xfrm>
        </p:spPr>
        <p:txBody>
          <a:bodyPr/>
          <a:lstStyle/>
          <a:p>
            <a:r>
              <a:rPr lang="fr-FR" dirty="0"/>
              <a:t>Médiamétrie — Copyright Médiamétrie —Tous droits réservés</a:t>
            </a:r>
          </a:p>
        </p:txBody>
      </p:sp>
      <p:sp>
        <p:nvSpPr>
          <p:cNvPr id="15" name="Espace réservé du texte 14">
            <a:extLst>
              <a:ext uri="{FF2B5EF4-FFF2-40B4-BE49-F238E27FC236}">
                <a16:creationId xmlns:a16="http://schemas.microsoft.com/office/drawing/2014/main" id="{10259784-9024-40A7-967F-82F4D2318598}"/>
              </a:ext>
            </a:extLst>
          </p:cNvPr>
          <p:cNvSpPr>
            <a:spLocks noGrp="1"/>
          </p:cNvSpPr>
          <p:nvPr>
            <p:ph type="body" sz="quarter" idx="15"/>
          </p:nvPr>
        </p:nvSpPr>
        <p:spPr>
          <a:xfrm>
            <a:off x="757238" y="1682190"/>
            <a:ext cx="6010275" cy="3413125"/>
          </a:xfrm>
        </p:spPr>
        <p:txBody>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18" name="Espace réservé du texte 14">
            <a:extLst>
              <a:ext uri="{FF2B5EF4-FFF2-40B4-BE49-F238E27FC236}">
                <a16:creationId xmlns:a16="http://schemas.microsoft.com/office/drawing/2014/main" id="{87988E19-03C9-46A1-A131-4C7B2E1309F3}"/>
              </a:ext>
            </a:extLst>
          </p:cNvPr>
          <p:cNvSpPr>
            <a:spLocks noGrp="1"/>
          </p:cNvSpPr>
          <p:nvPr>
            <p:ph type="body" sz="quarter" idx="16" hasCustomPrompt="1"/>
          </p:nvPr>
        </p:nvSpPr>
        <p:spPr>
          <a:xfrm>
            <a:off x="758825" y="8081998"/>
            <a:ext cx="6041035" cy="269882"/>
          </a:xfrm>
        </p:spPr>
        <p:txBody>
          <a:bodyPr/>
          <a:lstStyle>
            <a:lvl1pPr>
              <a:lnSpc>
                <a:spcPct val="110000"/>
              </a:lnSpc>
              <a:spcBef>
                <a:spcPts val="0"/>
              </a:spcBef>
              <a:defRPr sz="549"/>
            </a:lvl1pPr>
            <a:lvl5pPr>
              <a:defRPr/>
            </a:lvl5pPr>
          </a:lstStyle>
          <a:p>
            <a:pPr lvl="0"/>
            <a:r>
              <a:rPr lang="fr-FR" dirty="0"/>
              <a:t>(1) Chaînes Nationales : chaînes historiques et chaînes de la TNT.</a:t>
            </a:r>
            <a:br>
              <a:rPr lang="fr-FR" dirty="0"/>
            </a:br>
            <a:r>
              <a:rPr lang="fr-FR" dirty="0"/>
              <a:t>(2) L'audience des chaînes Canal+ Cinéma, Canal+ Sport, Canal+ Décalé, Canal+ Séries et </a:t>
            </a:r>
            <a:r>
              <a:rPr lang="fr-FR" dirty="0" err="1"/>
              <a:t>Canal+Docs</a:t>
            </a:r>
            <a:r>
              <a:rPr lang="fr-FR" dirty="0"/>
              <a:t> (à partir du 25/10/2021) est intégrée au poste "Autres TV". Depuis le 30/03/2020 :</a:t>
            </a:r>
            <a:br>
              <a:rPr lang="fr-FR" dirty="0"/>
            </a:br>
            <a:r>
              <a:rPr lang="fr-FR" dirty="0"/>
              <a:t>pour les 15 ans et plus, audience de la TV sur le téléviseur à domicile, hors-domicile et en mobilité quel que soit l’écran. Pour les 4-14 ans, audience de la TV à domicile/+invités.</a:t>
            </a:r>
          </a:p>
        </p:txBody>
      </p:sp>
      <p:sp>
        <p:nvSpPr>
          <p:cNvPr id="19" name="Espace réservé du texte 14">
            <a:extLst>
              <a:ext uri="{FF2B5EF4-FFF2-40B4-BE49-F238E27FC236}">
                <a16:creationId xmlns:a16="http://schemas.microsoft.com/office/drawing/2014/main" id="{55F586EC-EEC3-4990-91F5-E86131BAD6DC}"/>
              </a:ext>
            </a:extLst>
          </p:cNvPr>
          <p:cNvSpPr>
            <a:spLocks noGrp="1"/>
          </p:cNvSpPr>
          <p:nvPr>
            <p:ph type="body" sz="quarter" idx="17" hasCustomPrompt="1"/>
          </p:nvPr>
        </p:nvSpPr>
        <p:spPr>
          <a:xfrm>
            <a:off x="755651" y="8524637"/>
            <a:ext cx="6041035" cy="730906"/>
          </a:xfrm>
        </p:spPr>
        <p:txBody>
          <a:bodyPr/>
          <a:lstStyle>
            <a:lvl1pPr>
              <a:lnSpc>
                <a:spcPct val="85000"/>
              </a:lnSpc>
              <a:spcBef>
                <a:spcPts val="0"/>
              </a:spcBef>
              <a:defRPr sz="740">
                <a:solidFill>
                  <a:schemeClr val="tx1">
                    <a:lumMod val="100000"/>
                  </a:schemeClr>
                </a:solidFill>
              </a:defRPr>
            </a:lvl1pPr>
            <a:lvl2pPr marL="0" indent="0">
              <a:spcBef>
                <a:spcPts val="0"/>
              </a:spcBef>
              <a:spcAft>
                <a:spcPts val="150"/>
              </a:spcAft>
              <a:buNone/>
              <a:defRPr sz="800" b="1">
                <a:solidFill>
                  <a:schemeClr val="accent2"/>
                </a:solidFill>
              </a:defRPr>
            </a:lvl2pPr>
            <a:lvl5pPr>
              <a:defRPr/>
            </a:lvl5pPr>
          </a:lstStyle>
          <a:p>
            <a:pPr lvl="1"/>
            <a:r>
              <a:rPr lang="fr-FR" dirty="0"/>
              <a:t>À propos de Médiamétrie, tiers de </a:t>
            </a:r>
            <a:r>
              <a:rPr lang="fr-FR" dirty="0" err="1"/>
              <a:t>conﬁance</a:t>
            </a:r>
            <a:r>
              <a:rPr lang="fr-FR" dirty="0"/>
              <a:t> pour une juste mesure</a:t>
            </a:r>
          </a:p>
          <a:p>
            <a:pPr lvl="0"/>
            <a:endParaRPr lang="fr-FR" dirty="0"/>
          </a:p>
          <a:p>
            <a:pPr lvl="0"/>
            <a:r>
              <a:rPr lang="fr-FR" dirty="0"/>
              <a:t>Médiamétrie s’engage à fournir à ses clients des mesures d’audience de référence communes et souveraines.</a:t>
            </a:r>
            <a:br>
              <a:rPr lang="fr-FR" dirty="0"/>
            </a:br>
            <a:r>
              <a:rPr lang="fr-FR" dirty="0"/>
              <a:t>Leader de la donnée et experte des médias, la société étend son expertise aux mesures des comportements vidéo, audio, cross-médias et à la mesure de l’efficacité publicitaire. Chaque jour, près de 1 000 collaborateurs élaborent et produisent la juste mesure d’aujourd’hui et de demain pour favoriser la libre décision des clients de l’entreprise en France et à l’international. En 2020, le groupe Médiamétrie a réalisé un chiffre d’affaires de près de 100 M€ et traite plus d’un milliard de données chaque jour.</a:t>
            </a:r>
          </a:p>
        </p:txBody>
      </p:sp>
      <p:sp>
        <p:nvSpPr>
          <p:cNvPr id="24" name="Espace réservé du texte 14">
            <a:extLst>
              <a:ext uri="{FF2B5EF4-FFF2-40B4-BE49-F238E27FC236}">
                <a16:creationId xmlns:a16="http://schemas.microsoft.com/office/drawing/2014/main" id="{5F373DAA-A300-4DD2-BB5B-BFE3F636EEE6}"/>
              </a:ext>
            </a:extLst>
          </p:cNvPr>
          <p:cNvSpPr>
            <a:spLocks noGrp="1"/>
          </p:cNvSpPr>
          <p:nvPr>
            <p:ph type="body" sz="quarter" idx="18" hasCustomPrompt="1"/>
          </p:nvPr>
        </p:nvSpPr>
        <p:spPr>
          <a:xfrm>
            <a:off x="759320" y="9314816"/>
            <a:ext cx="2007694" cy="375552"/>
          </a:xfrm>
        </p:spPr>
        <p:txBody>
          <a:bodyPr/>
          <a:lstStyle>
            <a:lvl1pPr>
              <a:lnSpc>
                <a:spcPct val="85000"/>
              </a:lnSpc>
              <a:spcBef>
                <a:spcPts val="0"/>
              </a:spcBef>
              <a:defRPr sz="600">
                <a:solidFill>
                  <a:schemeClr val="tx1"/>
                </a:solidFill>
              </a:defRPr>
            </a:lvl1pPr>
            <a:lvl2pPr marL="0" indent="0">
              <a:spcBef>
                <a:spcPts val="0"/>
              </a:spcBef>
              <a:spcAft>
                <a:spcPts val="0"/>
              </a:spcAft>
              <a:buNone/>
              <a:defRPr sz="650" b="1">
                <a:solidFill>
                  <a:schemeClr val="tx1"/>
                </a:solidFill>
              </a:defRPr>
            </a:lvl2pPr>
            <a:lvl5pPr>
              <a:defRPr/>
            </a:lvl5pPr>
          </a:lstStyle>
          <a:p>
            <a:pPr lvl="1"/>
            <a:r>
              <a:rPr lang="fr-FR"/>
              <a:t>Contacts Presse :</a:t>
            </a:r>
            <a:br>
              <a:rPr lang="fr-FR"/>
            </a:br>
            <a:r>
              <a:rPr lang="fr-FR"/>
              <a:t>Stéphanie Haoun </a:t>
            </a:r>
          </a:p>
          <a:p>
            <a:pPr lvl="0"/>
            <a:r>
              <a:rPr lang="fr-FR"/>
              <a:t>Tél : 01 71 09 93 18 – shaoun@mediametrie.fr</a:t>
            </a:r>
          </a:p>
          <a:p>
            <a:pPr lvl="1"/>
            <a:r>
              <a:rPr lang="fr-FR"/>
              <a:t>Titre</a:t>
            </a:r>
          </a:p>
        </p:txBody>
      </p:sp>
      <p:sp>
        <p:nvSpPr>
          <p:cNvPr id="25" name="Espace réservé du texte 14">
            <a:extLst>
              <a:ext uri="{FF2B5EF4-FFF2-40B4-BE49-F238E27FC236}">
                <a16:creationId xmlns:a16="http://schemas.microsoft.com/office/drawing/2014/main" id="{EDE593A9-C3A1-4B64-A466-82567FFC747A}"/>
              </a:ext>
            </a:extLst>
          </p:cNvPr>
          <p:cNvSpPr>
            <a:spLocks noGrp="1"/>
          </p:cNvSpPr>
          <p:nvPr>
            <p:ph type="body" sz="quarter" idx="19" hasCustomPrompt="1"/>
          </p:nvPr>
        </p:nvSpPr>
        <p:spPr>
          <a:xfrm>
            <a:off x="2816720" y="9411107"/>
            <a:ext cx="2007694" cy="274499"/>
          </a:xfrm>
        </p:spPr>
        <p:txBody>
          <a:bodyPr/>
          <a:lstStyle>
            <a:lvl1pPr>
              <a:lnSpc>
                <a:spcPct val="85000"/>
              </a:lnSpc>
              <a:spcBef>
                <a:spcPts val="0"/>
              </a:spcBef>
              <a:defRPr sz="600">
                <a:solidFill>
                  <a:schemeClr val="tx1"/>
                </a:solidFill>
              </a:defRPr>
            </a:lvl1pPr>
            <a:lvl2pPr marL="0" indent="0">
              <a:spcBef>
                <a:spcPts val="0"/>
              </a:spcBef>
              <a:spcAft>
                <a:spcPts val="0"/>
              </a:spcAft>
              <a:buNone/>
              <a:defRPr sz="650" b="1">
                <a:solidFill>
                  <a:schemeClr val="tx1"/>
                </a:solidFill>
              </a:defRPr>
            </a:lvl2pPr>
            <a:lvl5pPr>
              <a:defRPr/>
            </a:lvl5pPr>
          </a:lstStyle>
          <a:p>
            <a:pPr lvl="1"/>
            <a:r>
              <a:rPr lang="fr-FR"/>
              <a:t>Juliette Destribats </a:t>
            </a:r>
          </a:p>
          <a:p>
            <a:pPr lvl="0"/>
            <a:r>
              <a:rPr lang="fr-FR"/>
              <a:t>Tél : 01 47 58 97 55 – jdestribats@mediametrie.fr</a:t>
            </a:r>
          </a:p>
          <a:p>
            <a:pPr lvl="1"/>
            <a:r>
              <a:rPr lang="fr-FR"/>
              <a:t>Titre</a:t>
            </a:r>
          </a:p>
        </p:txBody>
      </p:sp>
      <p:sp>
        <p:nvSpPr>
          <p:cNvPr id="26" name="Espace réservé du texte 14">
            <a:extLst>
              <a:ext uri="{FF2B5EF4-FFF2-40B4-BE49-F238E27FC236}">
                <a16:creationId xmlns:a16="http://schemas.microsoft.com/office/drawing/2014/main" id="{412E8BEB-D6D0-4312-AB19-45E6F5354ACC}"/>
              </a:ext>
            </a:extLst>
          </p:cNvPr>
          <p:cNvSpPr>
            <a:spLocks noGrp="1"/>
          </p:cNvSpPr>
          <p:nvPr>
            <p:ph type="body" sz="quarter" idx="20" hasCustomPrompt="1"/>
          </p:nvPr>
        </p:nvSpPr>
        <p:spPr>
          <a:xfrm>
            <a:off x="5031037" y="9533096"/>
            <a:ext cx="1798388" cy="165623"/>
          </a:xfrm>
        </p:spPr>
        <p:txBody>
          <a:bodyPr/>
          <a:lstStyle>
            <a:lvl1pPr>
              <a:lnSpc>
                <a:spcPct val="85000"/>
              </a:lnSpc>
              <a:spcBef>
                <a:spcPts val="0"/>
              </a:spcBef>
              <a:defRPr sz="530">
                <a:solidFill>
                  <a:schemeClr val="tx1"/>
                </a:solidFill>
              </a:defRPr>
            </a:lvl1pPr>
            <a:lvl2pPr marL="0" indent="0">
              <a:spcBef>
                <a:spcPts val="0"/>
              </a:spcBef>
              <a:spcAft>
                <a:spcPts val="0"/>
              </a:spcAft>
              <a:buNone/>
              <a:defRPr sz="650" b="1">
                <a:solidFill>
                  <a:schemeClr val="tx1"/>
                </a:solidFill>
              </a:defRPr>
            </a:lvl2pPr>
            <a:lvl5pPr>
              <a:defRPr/>
            </a:lvl5pPr>
          </a:lstStyle>
          <a:p>
            <a:pPr lvl="0"/>
            <a:r>
              <a:rPr lang="fr-FR"/>
              <a:t>Consultez + de 500 définitions sur Les Mots des Médias</a:t>
            </a:r>
          </a:p>
          <a:p>
            <a:pPr lvl="1"/>
            <a:r>
              <a:rPr lang="fr-FR"/>
              <a:t>Titre</a:t>
            </a:r>
          </a:p>
        </p:txBody>
      </p:sp>
      <p:sp>
        <p:nvSpPr>
          <p:cNvPr id="44" name="Espace réservé du graphique SmartArt 43">
            <a:extLst>
              <a:ext uri="{FF2B5EF4-FFF2-40B4-BE49-F238E27FC236}">
                <a16:creationId xmlns:a16="http://schemas.microsoft.com/office/drawing/2014/main" id="{8EB3BEBE-EA63-4493-8B74-06C913F263B3}"/>
              </a:ext>
            </a:extLst>
          </p:cNvPr>
          <p:cNvSpPr>
            <a:spLocks noGrp="1" noChangeAspect="1"/>
          </p:cNvSpPr>
          <p:nvPr>
            <p:ph type="dgm" sz="quarter" idx="22"/>
          </p:nvPr>
        </p:nvSpPr>
        <p:spPr>
          <a:xfrm>
            <a:off x="39" y="9982396"/>
            <a:ext cx="3781407" cy="207977"/>
          </a:xfrm>
          <a:custGeom>
            <a:avLst/>
            <a:gdLst>
              <a:gd name="connsiteX0" fmla="*/ 0 w 3781407"/>
              <a:gd name="connsiteY0" fmla="*/ 0 h 207977"/>
              <a:gd name="connsiteX1" fmla="*/ 3781407 w 3781407"/>
              <a:gd name="connsiteY1" fmla="*/ 0 h 207977"/>
              <a:gd name="connsiteX2" fmla="*/ 0 w 3781407"/>
              <a:gd name="connsiteY2" fmla="*/ 207977 h 207977"/>
            </a:gdLst>
            <a:ahLst/>
            <a:cxnLst>
              <a:cxn ang="0">
                <a:pos x="connsiteX0" y="connsiteY0"/>
              </a:cxn>
              <a:cxn ang="0">
                <a:pos x="connsiteX1" y="connsiteY1"/>
              </a:cxn>
              <a:cxn ang="0">
                <a:pos x="connsiteX2" y="connsiteY2"/>
              </a:cxn>
            </a:cxnLst>
            <a:rect l="l" t="t" r="r" b="b"/>
            <a:pathLst>
              <a:path w="3781407" h="207977">
                <a:moveTo>
                  <a:pt x="0" y="0"/>
                </a:moveTo>
                <a:lnTo>
                  <a:pt x="3781407" y="0"/>
                </a:lnTo>
                <a:lnTo>
                  <a:pt x="0" y="207977"/>
                </a:lnTo>
                <a:close/>
              </a:path>
            </a:pathLst>
          </a:custGeom>
          <a:solidFill>
            <a:schemeClr val="accent6">
              <a:lumMod val="75000"/>
            </a:schemeClr>
          </a:solidFill>
        </p:spPr>
        <p:txBody>
          <a:bodyPr wrap="square">
            <a:noAutofit/>
          </a:bodyPr>
          <a:lstStyle>
            <a:lvl1pPr>
              <a:defRPr>
                <a:noFill/>
              </a:defRPr>
            </a:lvl1pPr>
          </a:lstStyle>
          <a:p>
            <a:endParaRPr lang="en-US"/>
          </a:p>
        </p:txBody>
      </p:sp>
      <p:sp>
        <p:nvSpPr>
          <p:cNvPr id="45" name="Espace réservé du graphique SmartArt 44">
            <a:extLst>
              <a:ext uri="{FF2B5EF4-FFF2-40B4-BE49-F238E27FC236}">
                <a16:creationId xmlns:a16="http://schemas.microsoft.com/office/drawing/2014/main" id="{1061C3C4-DEBF-4155-8712-97C46D403BD2}"/>
              </a:ext>
            </a:extLst>
          </p:cNvPr>
          <p:cNvSpPr>
            <a:spLocks noGrp="1" noChangeAspect="1"/>
          </p:cNvSpPr>
          <p:nvPr>
            <p:ph type="dgm" sz="quarter" idx="23"/>
          </p:nvPr>
        </p:nvSpPr>
        <p:spPr>
          <a:xfrm>
            <a:off x="3765208" y="9774396"/>
            <a:ext cx="3792354" cy="207977"/>
          </a:xfrm>
          <a:custGeom>
            <a:avLst/>
            <a:gdLst>
              <a:gd name="connsiteX0" fmla="*/ 3792354 w 3792354"/>
              <a:gd name="connsiteY0" fmla="*/ 0 h 207977"/>
              <a:gd name="connsiteX1" fmla="*/ 3792354 w 3792354"/>
              <a:gd name="connsiteY1" fmla="*/ 207977 h 207977"/>
              <a:gd name="connsiteX2" fmla="*/ 0 w 3792354"/>
              <a:gd name="connsiteY2" fmla="*/ 207977 h 207977"/>
            </a:gdLst>
            <a:ahLst/>
            <a:cxnLst>
              <a:cxn ang="0">
                <a:pos x="connsiteX0" y="connsiteY0"/>
              </a:cxn>
              <a:cxn ang="0">
                <a:pos x="connsiteX1" y="connsiteY1"/>
              </a:cxn>
              <a:cxn ang="0">
                <a:pos x="connsiteX2" y="connsiteY2"/>
              </a:cxn>
            </a:cxnLst>
            <a:rect l="l" t="t" r="r" b="b"/>
            <a:pathLst>
              <a:path w="3792354" h="207977">
                <a:moveTo>
                  <a:pt x="3792354" y="0"/>
                </a:moveTo>
                <a:lnTo>
                  <a:pt x="3792354" y="207977"/>
                </a:lnTo>
                <a:lnTo>
                  <a:pt x="0" y="207977"/>
                </a:lnTo>
                <a:close/>
              </a:path>
            </a:pathLst>
          </a:custGeom>
          <a:solidFill>
            <a:schemeClr val="accent2"/>
          </a:solidFill>
        </p:spPr>
        <p:txBody>
          <a:bodyPr wrap="square">
            <a:noAutofit/>
          </a:bodyPr>
          <a:lstStyle>
            <a:lvl1pPr>
              <a:defRPr>
                <a:noFill/>
              </a:defRPr>
            </a:lvl1pPr>
          </a:lstStyle>
          <a:p>
            <a:endParaRPr lang="en-US"/>
          </a:p>
        </p:txBody>
      </p:sp>
      <p:sp>
        <p:nvSpPr>
          <p:cNvPr id="54" name="Espace réservé du graphique SmartArt 53">
            <a:extLst>
              <a:ext uri="{FF2B5EF4-FFF2-40B4-BE49-F238E27FC236}">
                <a16:creationId xmlns:a16="http://schemas.microsoft.com/office/drawing/2014/main" id="{CEA00F83-D427-4087-ACC6-DD5E18A25938}"/>
              </a:ext>
            </a:extLst>
          </p:cNvPr>
          <p:cNvSpPr>
            <a:spLocks noGrp="1" noChangeAspect="1"/>
          </p:cNvSpPr>
          <p:nvPr>
            <p:ph type="dgm" sz="quarter" idx="25"/>
          </p:nvPr>
        </p:nvSpPr>
        <p:spPr>
          <a:xfrm>
            <a:off x="4897305" y="9502556"/>
            <a:ext cx="111315" cy="123899"/>
          </a:xfrm>
          <a:custGeom>
            <a:avLst/>
            <a:gdLst>
              <a:gd name="connsiteX0" fmla="*/ 261661 w 562637"/>
              <a:gd name="connsiteY0" fmla="*/ 431194 h 626246"/>
              <a:gd name="connsiteX1" fmla="*/ 293747 w 562637"/>
              <a:gd name="connsiteY1" fmla="*/ 438042 h 626246"/>
              <a:gd name="connsiteX2" fmla="*/ 286992 w 562637"/>
              <a:gd name="connsiteY2" fmla="*/ 456619 h 626246"/>
              <a:gd name="connsiteX3" fmla="*/ 265602 w 562637"/>
              <a:gd name="connsiteY3" fmla="*/ 451553 h 626246"/>
              <a:gd name="connsiteX4" fmla="*/ 235110 w 562637"/>
              <a:gd name="connsiteY4" fmla="*/ 484765 h 626246"/>
              <a:gd name="connsiteX5" fmla="*/ 267290 w 562637"/>
              <a:gd name="connsiteY5" fmla="*/ 518071 h 626246"/>
              <a:gd name="connsiteX6" fmla="*/ 291496 w 562637"/>
              <a:gd name="connsiteY6" fmla="*/ 513004 h 626246"/>
              <a:gd name="connsiteX7" fmla="*/ 294873 w 562637"/>
              <a:gd name="connsiteY7" fmla="*/ 529892 h 626246"/>
              <a:gd name="connsiteX8" fmla="*/ 262787 w 562637"/>
              <a:gd name="connsiteY8" fmla="*/ 536647 h 626246"/>
              <a:gd name="connsiteX9" fmla="*/ 208090 w 562637"/>
              <a:gd name="connsiteY9" fmla="*/ 484765 h 626246"/>
              <a:gd name="connsiteX10" fmla="*/ 261661 w 562637"/>
              <a:gd name="connsiteY10" fmla="*/ 431194 h 626246"/>
              <a:gd name="connsiteX11" fmla="*/ 254815 w 562637"/>
              <a:gd name="connsiteY11" fmla="*/ 362988 h 626246"/>
              <a:gd name="connsiteX12" fmla="*/ 72625 w 562637"/>
              <a:gd name="connsiteY12" fmla="*/ 577835 h 626246"/>
              <a:gd name="connsiteX13" fmla="*/ 72148 w 562637"/>
              <a:gd name="connsiteY13" fmla="*/ 577835 h 626246"/>
              <a:gd name="connsiteX14" fmla="*/ 72148 w 562637"/>
              <a:gd name="connsiteY14" fmla="*/ 578398 h 626246"/>
              <a:gd name="connsiteX15" fmla="*/ 72625 w 562637"/>
              <a:gd name="connsiteY15" fmla="*/ 577835 h 626246"/>
              <a:gd name="connsiteX16" fmla="*/ 469568 w 562637"/>
              <a:gd name="connsiteY16" fmla="*/ 577835 h 626246"/>
              <a:gd name="connsiteX17" fmla="*/ 412713 w 562637"/>
              <a:gd name="connsiteY17" fmla="*/ 329210 h 626246"/>
              <a:gd name="connsiteX18" fmla="*/ 412713 w 562637"/>
              <a:gd name="connsiteY18" fmla="*/ 355667 h 626246"/>
              <a:gd name="connsiteX19" fmla="*/ 422282 w 562637"/>
              <a:gd name="connsiteY19" fmla="*/ 356793 h 626246"/>
              <a:gd name="connsiteX20" fmla="*/ 443673 w 562637"/>
              <a:gd name="connsiteY20" fmla="*/ 342720 h 626246"/>
              <a:gd name="connsiteX21" fmla="*/ 422282 w 562637"/>
              <a:gd name="connsiteY21" fmla="*/ 329210 h 626246"/>
              <a:gd name="connsiteX22" fmla="*/ 411587 w 562637"/>
              <a:gd name="connsiteY22" fmla="*/ 289712 h 626246"/>
              <a:gd name="connsiteX23" fmla="*/ 411587 w 562637"/>
              <a:gd name="connsiteY23" fmla="*/ 313918 h 626246"/>
              <a:gd name="connsiteX24" fmla="*/ 418342 w 562637"/>
              <a:gd name="connsiteY24" fmla="*/ 313918 h 626246"/>
              <a:gd name="connsiteX25" fmla="*/ 438044 w 562637"/>
              <a:gd name="connsiteY25" fmla="*/ 300408 h 626246"/>
              <a:gd name="connsiteX26" fmla="*/ 422282 w 562637"/>
              <a:gd name="connsiteY26" fmla="*/ 289712 h 626246"/>
              <a:gd name="connsiteX27" fmla="*/ 387287 w 562637"/>
              <a:gd name="connsiteY27" fmla="*/ 270010 h 626246"/>
              <a:gd name="connsiteX28" fmla="*/ 409898 w 562637"/>
              <a:gd name="connsiteY28" fmla="*/ 273950 h 626246"/>
              <a:gd name="connsiteX29" fmla="*/ 431289 w 562637"/>
              <a:gd name="connsiteY29" fmla="*/ 270010 h 626246"/>
              <a:gd name="connsiteX30" fmla="*/ 464595 w 562637"/>
              <a:gd name="connsiteY30" fmla="*/ 295341 h 626246"/>
              <a:gd name="connsiteX31" fmla="*/ 449865 w 562637"/>
              <a:gd name="connsiteY31" fmla="*/ 317858 h 626246"/>
              <a:gd name="connsiteX32" fmla="*/ 470224 w 562637"/>
              <a:gd name="connsiteY32" fmla="*/ 342157 h 626246"/>
              <a:gd name="connsiteX33" fmla="*/ 420593 w 562637"/>
              <a:gd name="connsiteY33" fmla="*/ 375369 h 626246"/>
              <a:gd name="connsiteX34" fmla="*/ 387287 w 562637"/>
              <a:gd name="connsiteY34" fmla="*/ 371429 h 626246"/>
              <a:gd name="connsiteX35" fmla="*/ 174783 w 562637"/>
              <a:gd name="connsiteY35" fmla="*/ 166808 h 626246"/>
              <a:gd name="connsiteX36" fmla="*/ 162962 w 562637"/>
              <a:gd name="connsiteY36" fmla="*/ 204054 h 626246"/>
              <a:gd name="connsiteX37" fmla="*/ 185479 w 562637"/>
              <a:gd name="connsiteY37" fmla="*/ 201802 h 626246"/>
              <a:gd name="connsiteX38" fmla="*/ 443111 w 562637"/>
              <a:gd name="connsiteY38" fmla="*/ 139791 h 626246"/>
              <a:gd name="connsiteX39" fmla="*/ 285775 w 562637"/>
              <a:gd name="connsiteY39" fmla="*/ 326961 h 626246"/>
              <a:gd name="connsiteX40" fmla="*/ 515258 w 562637"/>
              <a:gd name="connsiteY40" fmla="*/ 558039 h 626246"/>
              <a:gd name="connsiteX41" fmla="*/ 515258 w 562637"/>
              <a:gd name="connsiteY41" fmla="*/ 140354 h 626246"/>
              <a:gd name="connsiteX42" fmla="*/ 164088 w 562637"/>
              <a:gd name="connsiteY42" fmla="*/ 138662 h 626246"/>
              <a:gd name="connsiteX43" fmla="*/ 188293 w 562637"/>
              <a:gd name="connsiteY43" fmla="*/ 138662 h 626246"/>
              <a:gd name="connsiteX44" fmla="*/ 227791 w 562637"/>
              <a:gd name="connsiteY44" fmla="*/ 240175 h 626246"/>
              <a:gd name="connsiteX45" fmla="*/ 199645 w 562637"/>
              <a:gd name="connsiteY45" fmla="*/ 240175 h 626246"/>
              <a:gd name="connsiteX46" fmla="*/ 191671 w 562637"/>
              <a:gd name="connsiteY46" fmla="*/ 217564 h 626246"/>
              <a:gd name="connsiteX47" fmla="*/ 158459 w 562637"/>
              <a:gd name="connsiteY47" fmla="*/ 217564 h 626246"/>
              <a:gd name="connsiteX48" fmla="*/ 150578 w 562637"/>
              <a:gd name="connsiteY48" fmla="*/ 240175 h 626246"/>
              <a:gd name="connsiteX49" fmla="*/ 124027 w 562637"/>
              <a:gd name="connsiteY49" fmla="*/ 240175 h 626246"/>
              <a:gd name="connsiteX50" fmla="*/ 471257 w 562637"/>
              <a:gd name="connsiteY50" fmla="*/ 44564 h 626246"/>
              <a:gd name="connsiteX51" fmla="*/ 68207 w 562637"/>
              <a:gd name="connsiteY51" fmla="*/ 64267 h 626246"/>
              <a:gd name="connsiteX52" fmla="*/ 68207 w 562637"/>
              <a:gd name="connsiteY52" fmla="*/ 522575 h 626246"/>
              <a:gd name="connsiteX53" fmla="*/ 562074 w 562637"/>
              <a:gd name="connsiteY53" fmla="*/ 0 h 626246"/>
              <a:gd name="connsiteX54" fmla="*/ 483735 w 562637"/>
              <a:gd name="connsiteY54" fmla="*/ 93538 h 626246"/>
              <a:gd name="connsiteX55" fmla="*/ 562637 w 562637"/>
              <a:gd name="connsiteY55" fmla="*/ 93538 h 626246"/>
              <a:gd name="connsiteX56" fmla="*/ 562637 w 562637"/>
              <a:gd name="connsiteY56" fmla="*/ 626246 h 626246"/>
              <a:gd name="connsiteX57" fmla="*/ 0 w 562637"/>
              <a:gd name="connsiteY57" fmla="*/ 626246 h 626246"/>
              <a:gd name="connsiteX58" fmla="*/ 0 w 562637"/>
              <a:gd name="connsiteY58" fmla="*/ 37153 h 626246"/>
              <a:gd name="connsiteX59" fmla="*/ 46817 w 562637"/>
              <a:gd name="connsiteY59" fmla="*/ 25331 h 626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562637" h="626246">
                <a:moveTo>
                  <a:pt x="261661" y="431194"/>
                </a:moveTo>
                <a:cubicBezTo>
                  <a:pt x="277423" y="431194"/>
                  <a:pt x="284178" y="434102"/>
                  <a:pt x="293747" y="438042"/>
                </a:cubicBezTo>
                <a:lnTo>
                  <a:pt x="286992" y="456619"/>
                </a:lnTo>
                <a:cubicBezTo>
                  <a:pt x="279112" y="452678"/>
                  <a:pt x="273482" y="451553"/>
                  <a:pt x="265602" y="451553"/>
                </a:cubicBezTo>
                <a:cubicBezTo>
                  <a:pt x="244117" y="451553"/>
                  <a:pt x="235110" y="467314"/>
                  <a:pt x="235110" y="484765"/>
                </a:cubicBezTo>
                <a:cubicBezTo>
                  <a:pt x="235110" y="502309"/>
                  <a:pt x="244680" y="518071"/>
                  <a:pt x="267290" y="518071"/>
                </a:cubicBezTo>
                <a:cubicBezTo>
                  <a:pt x="275171" y="518071"/>
                  <a:pt x="283052" y="516945"/>
                  <a:pt x="291496" y="513004"/>
                </a:cubicBezTo>
                <a:lnTo>
                  <a:pt x="294873" y="529892"/>
                </a:lnTo>
                <a:cubicBezTo>
                  <a:pt x="285304" y="533832"/>
                  <a:pt x="275171" y="536647"/>
                  <a:pt x="262787" y="536647"/>
                </a:cubicBezTo>
                <a:cubicBezTo>
                  <a:pt x="223852" y="536647"/>
                  <a:pt x="208090" y="512441"/>
                  <a:pt x="208090" y="484765"/>
                </a:cubicBezTo>
                <a:cubicBezTo>
                  <a:pt x="208090" y="457182"/>
                  <a:pt x="225541" y="431194"/>
                  <a:pt x="261661" y="431194"/>
                </a:cubicBezTo>
                <a:close/>
                <a:moveTo>
                  <a:pt x="254815" y="362988"/>
                </a:moveTo>
                <a:lnTo>
                  <a:pt x="72625" y="577835"/>
                </a:lnTo>
                <a:lnTo>
                  <a:pt x="72148" y="577835"/>
                </a:lnTo>
                <a:lnTo>
                  <a:pt x="72148" y="578398"/>
                </a:lnTo>
                <a:lnTo>
                  <a:pt x="72625" y="577835"/>
                </a:lnTo>
                <a:lnTo>
                  <a:pt x="469568" y="577835"/>
                </a:lnTo>
                <a:close/>
                <a:moveTo>
                  <a:pt x="412713" y="329210"/>
                </a:moveTo>
                <a:lnTo>
                  <a:pt x="412713" y="355667"/>
                </a:lnTo>
                <a:cubicBezTo>
                  <a:pt x="415527" y="356793"/>
                  <a:pt x="419468" y="356793"/>
                  <a:pt x="422282" y="356793"/>
                </a:cubicBezTo>
                <a:cubicBezTo>
                  <a:pt x="434104" y="356793"/>
                  <a:pt x="443110" y="353979"/>
                  <a:pt x="443673" y="342720"/>
                </a:cubicBezTo>
                <a:cubicBezTo>
                  <a:pt x="443673" y="333151"/>
                  <a:pt x="436918" y="329210"/>
                  <a:pt x="422282" y="329210"/>
                </a:cubicBezTo>
                <a:close/>
                <a:moveTo>
                  <a:pt x="411587" y="289712"/>
                </a:moveTo>
                <a:lnTo>
                  <a:pt x="411587" y="313918"/>
                </a:lnTo>
                <a:lnTo>
                  <a:pt x="418342" y="313918"/>
                </a:lnTo>
                <a:cubicBezTo>
                  <a:pt x="432978" y="313918"/>
                  <a:pt x="438044" y="308288"/>
                  <a:pt x="438044" y="300408"/>
                </a:cubicBezTo>
                <a:cubicBezTo>
                  <a:pt x="438044" y="292527"/>
                  <a:pt x="432978" y="289712"/>
                  <a:pt x="422282" y="289712"/>
                </a:cubicBezTo>
                <a:close/>
                <a:moveTo>
                  <a:pt x="387287" y="270010"/>
                </a:moveTo>
                <a:lnTo>
                  <a:pt x="409898" y="273950"/>
                </a:lnTo>
                <a:cubicBezTo>
                  <a:pt x="413838" y="272825"/>
                  <a:pt x="421719" y="270010"/>
                  <a:pt x="431289" y="270010"/>
                </a:cubicBezTo>
                <a:cubicBezTo>
                  <a:pt x="452680" y="270010"/>
                  <a:pt x="464595" y="280706"/>
                  <a:pt x="464595" y="295341"/>
                </a:cubicBezTo>
                <a:cubicBezTo>
                  <a:pt x="464595" y="306037"/>
                  <a:pt x="457840" y="313918"/>
                  <a:pt x="449865" y="317858"/>
                </a:cubicBezTo>
                <a:cubicBezTo>
                  <a:pt x="459529" y="321798"/>
                  <a:pt x="469098" y="329773"/>
                  <a:pt x="470224" y="342157"/>
                </a:cubicBezTo>
                <a:cubicBezTo>
                  <a:pt x="470224" y="363548"/>
                  <a:pt x="452680" y="375369"/>
                  <a:pt x="420593" y="375369"/>
                </a:cubicBezTo>
                <a:cubicBezTo>
                  <a:pt x="411587" y="375369"/>
                  <a:pt x="400891" y="374244"/>
                  <a:pt x="387287" y="371429"/>
                </a:cubicBezTo>
                <a:close/>
                <a:moveTo>
                  <a:pt x="174783" y="166808"/>
                </a:moveTo>
                <a:lnTo>
                  <a:pt x="162962" y="204054"/>
                </a:lnTo>
                <a:lnTo>
                  <a:pt x="185479" y="201802"/>
                </a:lnTo>
                <a:close/>
                <a:moveTo>
                  <a:pt x="443111" y="139791"/>
                </a:moveTo>
                <a:lnTo>
                  <a:pt x="285775" y="326961"/>
                </a:lnTo>
                <a:lnTo>
                  <a:pt x="515258" y="558039"/>
                </a:lnTo>
                <a:lnTo>
                  <a:pt x="515258" y="140354"/>
                </a:lnTo>
                <a:close/>
                <a:moveTo>
                  <a:pt x="164088" y="138662"/>
                </a:moveTo>
                <a:lnTo>
                  <a:pt x="188293" y="138662"/>
                </a:lnTo>
                <a:lnTo>
                  <a:pt x="227791" y="240175"/>
                </a:lnTo>
                <a:lnTo>
                  <a:pt x="199645" y="240175"/>
                </a:lnTo>
                <a:lnTo>
                  <a:pt x="191671" y="217564"/>
                </a:lnTo>
                <a:lnTo>
                  <a:pt x="158459" y="217564"/>
                </a:lnTo>
                <a:lnTo>
                  <a:pt x="150578" y="240175"/>
                </a:lnTo>
                <a:lnTo>
                  <a:pt x="124027" y="240175"/>
                </a:lnTo>
                <a:close/>
                <a:moveTo>
                  <a:pt x="471257" y="44564"/>
                </a:moveTo>
                <a:lnTo>
                  <a:pt x="68207" y="64267"/>
                </a:lnTo>
                <a:lnTo>
                  <a:pt x="68207" y="522575"/>
                </a:lnTo>
                <a:close/>
                <a:moveTo>
                  <a:pt x="562074" y="0"/>
                </a:moveTo>
                <a:lnTo>
                  <a:pt x="483735" y="93538"/>
                </a:lnTo>
                <a:lnTo>
                  <a:pt x="562637" y="93538"/>
                </a:lnTo>
                <a:lnTo>
                  <a:pt x="562637" y="626246"/>
                </a:lnTo>
                <a:lnTo>
                  <a:pt x="0" y="626246"/>
                </a:lnTo>
                <a:lnTo>
                  <a:pt x="0" y="37153"/>
                </a:lnTo>
                <a:lnTo>
                  <a:pt x="46817" y="25331"/>
                </a:lnTo>
                <a:close/>
              </a:path>
            </a:pathLst>
          </a:custGeom>
          <a:solidFill>
            <a:srgbClr val="AF9393"/>
          </a:solidFill>
        </p:spPr>
        <p:txBody>
          <a:bodyPr wrap="square">
            <a:noAutofit/>
          </a:bodyPr>
          <a:lstStyle>
            <a:lvl1pPr>
              <a:defRPr sz="100">
                <a:noFill/>
              </a:defRPr>
            </a:lvl1pPr>
          </a:lstStyle>
          <a:p>
            <a:endParaRPr lang="en-US"/>
          </a:p>
        </p:txBody>
      </p:sp>
      <p:sp>
        <p:nvSpPr>
          <p:cNvPr id="61" name="Espace réservé du graphique SmartArt 60">
            <a:extLst>
              <a:ext uri="{FF2B5EF4-FFF2-40B4-BE49-F238E27FC236}">
                <a16:creationId xmlns:a16="http://schemas.microsoft.com/office/drawing/2014/main" id="{8E87C78C-A267-477C-ACAD-F469780A58BC}"/>
              </a:ext>
            </a:extLst>
          </p:cNvPr>
          <p:cNvSpPr>
            <a:spLocks noGrp="1" noChangeAspect="1"/>
          </p:cNvSpPr>
          <p:nvPr>
            <p:ph type="dgm" sz="quarter" idx="26"/>
          </p:nvPr>
        </p:nvSpPr>
        <p:spPr>
          <a:xfrm>
            <a:off x="3465400" y="9737412"/>
            <a:ext cx="64445" cy="64445"/>
          </a:xfrm>
          <a:custGeom>
            <a:avLst/>
            <a:gdLst>
              <a:gd name="connsiteX0" fmla="*/ 135661 w 325736"/>
              <a:gd name="connsiteY0" fmla="*/ 108641 h 325736"/>
              <a:gd name="connsiteX1" fmla="*/ 135661 w 325736"/>
              <a:gd name="connsiteY1" fmla="*/ 257905 h 325736"/>
              <a:gd name="connsiteX2" fmla="*/ 176378 w 325736"/>
              <a:gd name="connsiteY2" fmla="*/ 257905 h 325736"/>
              <a:gd name="connsiteX3" fmla="*/ 176378 w 325736"/>
              <a:gd name="connsiteY3" fmla="*/ 181819 h 325736"/>
              <a:gd name="connsiteX4" fmla="*/ 230698 w 325736"/>
              <a:gd name="connsiteY4" fmla="*/ 181819 h 325736"/>
              <a:gd name="connsiteX5" fmla="*/ 230698 w 325736"/>
              <a:gd name="connsiteY5" fmla="*/ 257905 h 325736"/>
              <a:gd name="connsiteX6" fmla="*/ 271415 w 325736"/>
              <a:gd name="connsiteY6" fmla="*/ 257905 h 325736"/>
              <a:gd name="connsiteX7" fmla="*/ 271415 w 325736"/>
              <a:gd name="connsiteY7" fmla="*/ 166151 h 325736"/>
              <a:gd name="connsiteX8" fmla="*/ 176378 w 325736"/>
              <a:gd name="connsiteY8" fmla="*/ 132565 h 325736"/>
              <a:gd name="connsiteX9" fmla="*/ 176378 w 325736"/>
              <a:gd name="connsiteY9" fmla="*/ 108641 h 325736"/>
              <a:gd name="connsiteX10" fmla="*/ 67830 w 325736"/>
              <a:gd name="connsiteY10" fmla="*/ 108641 h 325736"/>
              <a:gd name="connsiteX11" fmla="*/ 67830 w 325736"/>
              <a:gd name="connsiteY11" fmla="*/ 257905 h 325736"/>
              <a:gd name="connsiteX12" fmla="*/ 108547 w 325736"/>
              <a:gd name="connsiteY12" fmla="*/ 257905 h 325736"/>
              <a:gd name="connsiteX13" fmla="*/ 108547 w 325736"/>
              <a:gd name="connsiteY13" fmla="*/ 108641 h 325736"/>
              <a:gd name="connsiteX14" fmla="*/ 88189 w 325736"/>
              <a:gd name="connsiteY14" fmla="*/ 43531 h 325736"/>
              <a:gd name="connsiteX15" fmla="*/ 64453 w 325736"/>
              <a:gd name="connsiteY15" fmla="*/ 67455 h 325736"/>
              <a:gd name="connsiteX16" fmla="*/ 88189 w 325736"/>
              <a:gd name="connsiteY16" fmla="*/ 91378 h 325736"/>
              <a:gd name="connsiteX17" fmla="*/ 111925 w 325736"/>
              <a:gd name="connsiteY17" fmla="*/ 67455 h 325736"/>
              <a:gd name="connsiteX18" fmla="*/ 88189 w 325736"/>
              <a:gd name="connsiteY18" fmla="*/ 43531 h 325736"/>
              <a:gd name="connsiteX19" fmla="*/ 67830 w 325736"/>
              <a:gd name="connsiteY19" fmla="*/ 0 h 325736"/>
              <a:gd name="connsiteX20" fmla="*/ 257812 w 325736"/>
              <a:gd name="connsiteY20" fmla="*/ 0 h 325736"/>
              <a:gd name="connsiteX21" fmla="*/ 325736 w 325736"/>
              <a:gd name="connsiteY21" fmla="*/ 67924 h 325736"/>
              <a:gd name="connsiteX22" fmla="*/ 325736 w 325736"/>
              <a:gd name="connsiteY22" fmla="*/ 257905 h 325736"/>
              <a:gd name="connsiteX23" fmla="*/ 257812 w 325736"/>
              <a:gd name="connsiteY23" fmla="*/ 325736 h 325736"/>
              <a:gd name="connsiteX24" fmla="*/ 67830 w 325736"/>
              <a:gd name="connsiteY24" fmla="*/ 325736 h 325736"/>
              <a:gd name="connsiteX25" fmla="*/ 0 w 325736"/>
              <a:gd name="connsiteY25" fmla="*/ 257905 h 325736"/>
              <a:gd name="connsiteX26" fmla="*/ 0 w 325736"/>
              <a:gd name="connsiteY26" fmla="*/ 67924 h 325736"/>
              <a:gd name="connsiteX27" fmla="*/ 67830 w 325736"/>
              <a:gd name="connsiteY27" fmla="*/ 0 h 325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325736" h="325736">
                <a:moveTo>
                  <a:pt x="135661" y="108641"/>
                </a:moveTo>
                <a:lnTo>
                  <a:pt x="135661" y="257905"/>
                </a:lnTo>
                <a:lnTo>
                  <a:pt x="176378" y="257905"/>
                </a:lnTo>
                <a:lnTo>
                  <a:pt x="176378" y="181819"/>
                </a:lnTo>
                <a:cubicBezTo>
                  <a:pt x="176378" y="139601"/>
                  <a:pt x="230698" y="136130"/>
                  <a:pt x="230698" y="181819"/>
                </a:cubicBezTo>
                <a:lnTo>
                  <a:pt x="230698" y="257905"/>
                </a:lnTo>
                <a:lnTo>
                  <a:pt x="271415" y="257905"/>
                </a:lnTo>
                <a:lnTo>
                  <a:pt x="271415" y="166151"/>
                </a:lnTo>
                <a:cubicBezTo>
                  <a:pt x="271415" y="94850"/>
                  <a:pt x="195329" y="97477"/>
                  <a:pt x="176378" y="132565"/>
                </a:cubicBezTo>
                <a:lnTo>
                  <a:pt x="176378" y="108641"/>
                </a:lnTo>
                <a:close/>
                <a:moveTo>
                  <a:pt x="67830" y="108641"/>
                </a:moveTo>
                <a:lnTo>
                  <a:pt x="67830" y="257905"/>
                </a:lnTo>
                <a:lnTo>
                  <a:pt x="108547" y="257905"/>
                </a:lnTo>
                <a:lnTo>
                  <a:pt x="108547" y="108641"/>
                </a:lnTo>
                <a:close/>
                <a:moveTo>
                  <a:pt x="88189" y="43531"/>
                </a:moveTo>
                <a:cubicBezTo>
                  <a:pt x="75054" y="43531"/>
                  <a:pt x="64453" y="54227"/>
                  <a:pt x="64453" y="67455"/>
                </a:cubicBezTo>
                <a:cubicBezTo>
                  <a:pt x="64453" y="80683"/>
                  <a:pt x="75054" y="91378"/>
                  <a:pt x="88189" y="91378"/>
                </a:cubicBezTo>
                <a:cubicBezTo>
                  <a:pt x="101323" y="91378"/>
                  <a:pt x="111925" y="80683"/>
                  <a:pt x="111925" y="67455"/>
                </a:cubicBezTo>
                <a:cubicBezTo>
                  <a:pt x="111925" y="54227"/>
                  <a:pt x="101323" y="43531"/>
                  <a:pt x="88189" y="43531"/>
                </a:cubicBezTo>
                <a:close/>
                <a:moveTo>
                  <a:pt x="67830" y="0"/>
                </a:moveTo>
                <a:lnTo>
                  <a:pt x="257812" y="0"/>
                </a:lnTo>
                <a:cubicBezTo>
                  <a:pt x="295339" y="0"/>
                  <a:pt x="325736" y="30397"/>
                  <a:pt x="325736" y="67924"/>
                </a:cubicBezTo>
                <a:lnTo>
                  <a:pt x="325736" y="257905"/>
                </a:lnTo>
                <a:cubicBezTo>
                  <a:pt x="325736" y="295339"/>
                  <a:pt x="295339" y="325736"/>
                  <a:pt x="257812" y="325736"/>
                </a:cubicBezTo>
                <a:lnTo>
                  <a:pt x="67830" y="325736"/>
                </a:lnTo>
                <a:cubicBezTo>
                  <a:pt x="30397" y="325736"/>
                  <a:pt x="0" y="295339"/>
                  <a:pt x="0" y="257905"/>
                </a:cubicBezTo>
                <a:lnTo>
                  <a:pt x="0" y="67924"/>
                </a:lnTo>
                <a:cubicBezTo>
                  <a:pt x="0" y="30397"/>
                  <a:pt x="30397" y="0"/>
                  <a:pt x="67830" y="0"/>
                </a:cubicBezTo>
                <a:close/>
              </a:path>
            </a:pathLst>
          </a:custGeom>
          <a:solidFill>
            <a:schemeClr val="tx1"/>
          </a:solidFill>
        </p:spPr>
        <p:txBody>
          <a:bodyPr wrap="square">
            <a:noAutofit/>
          </a:bodyPr>
          <a:lstStyle>
            <a:lvl1pPr>
              <a:defRPr sz="100">
                <a:noFill/>
              </a:defRPr>
            </a:lvl1pPr>
          </a:lstStyle>
          <a:p>
            <a:endParaRPr lang="en-US"/>
          </a:p>
        </p:txBody>
      </p:sp>
      <p:sp>
        <p:nvSpPr>
          <p:cNvPr id="63" name="Espace réservé du graphique SmartArt 62">
            <a:extLst>
              <a:ext uri="{FF2B5EF4-FFF2-40B4-BE49-F238E27FC236}">
                <a16:creationId xmlns:a16="http://schemas.microsoft.com/office/drawing/2014/main" id="{B8E8DA7E-E459-4706-B20A-EEF69A4E4B0D}"/>
              </a:ext>
            </a:extLst>
          </p:cNvPr>
          <p:cNvSpPr>
            <a:spLocks noGrp="1" noChangeAspect="1"/>
          </p:cNvSpPr>
          <p:nvPr>
            <p:ph type="dgm" sz="quarter" idx="27"/>
          </p:nvPr>
        </p:nvSpPr>
        <p:spPr>
          <a:xfrm>
            <a:off x="2716149" y="9737773"/>
            <a:ext cx="63707" cy="63723"/>
          </a:xfrm>
          <a:custGeom>
            <a:avLst/>
            <a:gdLst>
              <a:gd name="connsiteX0" fmla="*/ 256874 w 322007"/>
              <a:gd name="connsiteY0" fmla="*/ 136318 h 322077"/>
              <a:gd name="connsiteX1" fmla="*/ 253778 w 322007"/>
              <a:gd name="connsiteY1" fmla="*/ 195986 h 322077"/>
              <a:gd name="connsiteX2" fmla="*/ 216814 w 322007"/>
              <a:gd name="connsiteY2" fmla="*/ 242989 h 322077"/>
              <a:gd name="connsiteX3" fmla="*/ 112582 w 322007"/>
              <a:gd name="connsiteY3" fmla="*/ 247586 h 322077"/>
              <a:gd name="connsiteX4" fmla="*/ 74117 w 322007"/>
              <a:gd name="connsiteY4" fmla="*/ 208557 h 322077"/>
              <a:gd name="connsiteX5" fmla="*/ 65110 w 322007"/>
              <a:gd name="connsiteY5" fmla="*/ 136411 h 322077"/>
              <a:gd name="connsiteX6" fmla="*/ 37152 w 322007"/>
              <a:gd name="connsiteY6" fmla="*/ 136411 h 322077"/>
              <a:gd name="connsiteX7" fmla="*/ 37152 w 322007"/>
              <a:gd name="connsiteY7" fmla="*/ 271885 h 322077"/>
              <a:gd name="connsiteX8" fmla="*/ 50193 w 322007"/>
              <a:gd name="connsiteY8" fmla="*/ 284925 h 322077"/>
              <a:gd name="connsiteX9" fmla="*/ 65016 w 322007"/>
              <a:gd name="connsiteY9" fmla="*/ 284925 h 322077"/>
              <a:gd name="connsiteX10" fmla="*/ 271510 w 322007"/>
              <a:gd name="connsiteY10" fmla="*/ 284925 h 322077"/>
              <a:gd name="connsiteX11" fmla="*/ 284926 w 322007"/>
              <a:gd name="connsiteY11" fmla="*/ 271415 h 322077"/>
              <a:gd name="connsiteX12" fmla="*/ 284926 w 322007"/>
              <a:gd name="connsiteY12" fmla="*/ 136318 h 322077"/>
              <a:gd name="connsiteX13" fmla="*/ 160992 w 322007"/>
              <a:gd name="connsiteY13" fmla="*/ 99072 h 322077"/>
              <a:gd name="connsiteX14" fmla="*/ 99072 w 322007"/>
              <a:gd name="connsiteY14" fmla="*/ 160992 h 322077"/>
              <a:gd name="connsiteX15" fmla="*/ 161086 w 322007"/>
              <a:gd name="connsiteY15" fmla="*/ 223005 h 322077"/>
              <a:gd name="connsiteX16" fmla="*/ 223006 w 322007"/>
              <a:gd name="connsiteY16" fmla="*/ 160992 h 322077"/>
              <a:gd name="connsiteX17" fmla="*/ 160992 w 322007"/>
              <a:gd name="connsiteY17" fmla="*/ 99072 h 322077"/>
              <a:gd name="connsiteX18" fmla="*/ 235671 w 322007"/>
              <a:gd name="connsiteY18" fmla="*/ 37152 h 322077"/>
              <a:gd name="connsiteX19" fmla="*/ 223006 w 322007"/>
              <a:gd name="connsiteY19" fmla="*/ 49536 h 322077"/>
              <a:gd name="connsiteX20" fmla="*/ 223006 w 322007"/>
              <a:gd name="connsiteY20" fmla="*/ 86782 h 322077"/>
              <a:gd name="connsiteX21" fmla="*/ 235577 w 322007"/>
              <a:gd name="connsiteY21" fmla="*/ 99166 h 322077"/>
              <a:gd name="connsiteX22" fmla="*/ 272166 w 322007"/>
              <a:gd name="connsiteY22" fmla="*/ 99166 h 322077"/>
              <a:gd name="connsiteX23" fmla="*/ 284926 w 322007"/>
              <a:gd name="connsiteY23" fmla="*/ 86406 h 322077"/>
              <a:gd name="connsiteX24" fmla="*/ 284926 w 322007"/>
              <a:gd name="connsiteY24" fmla="*/ 49817 h 322077"/>
              <a:gd name="connsiteX25" fmla="*/ 272260 w 322007"/>
              <a:gd name="connsiteY25" fmla="*/ 37152 h 322077"/>
              <a:gd name="connsiteX26" fmla="*/ 37340 w 322007"/>
              <a:gd name="connsiteY26" fmla="*/ 0 h 322077"/>
              <a:gd name="connsiteX27" fmla="*/ 284738 w 322007"/>
              <a:gd name="connsiteY27" fmla="*/ 0 h 322077"/>
              <a:gd name="connsiteX28" fmla="*/ 321890 w 322007"/>
              <a:gd name="connsiteY28" fmla="*/ 33493 h 322077"/>
              <a:gd name="connsiteX29" fmla="*/ 321984 w 322007"/>
              <a:gd name="connsiteY29" fmla="*/ 36683 h 322077"/>
              <a:gd name="connsiteX30" fmla="*/ 321984 w 322007"/>
              <a:gd name="connsiteY30" fmla="*/ 285394 h 322077"/>
              <a:gd name="connsiteX31" fmla="*/ 289617 w 322007"/>
              <a:gd name="connsiteY31" fmla="*/ 321796 h 322077"/>
              <a:gd name="connsiteX32" fmla="*/ 285395 w 322007"/>
              <a:gd name="connsiteY32" fmla="*/ 322077 h 322077"/>
              <a:gd name="connsiteX33" fmla="*/ 36683 w 322007"/>
              <a:gd name="connsiteY33" fmla="*/ 322077 h 322077"/>
              <a:gd name="connsiteX34" fmla="*/ 469 w 322007"/>
              <a:gd name="connsiteY34" fmla="*/ 290367 h 322077"/>
              <a:gd name="connsiteX35" fmla="*/ 0 w 322007"/>
              <a:gd name="connsiteY35" fmla="*/ 284175 h 322077"/>
              <a:gd name="connsiteX36" fmla="*/ 0 w 322007"/>
              <a:gd name="connsiteY36" fmla="*/ 37809 h 322077"/>
              <a:gd name="connsiteX37" fmla="*/ 30679 w 322007"/>
              <a:gd name="connsiteY37" fmla="*/ 563 h 322077"/>
              <a:gd name="connsiteX38" fmla="*/ 37340 w 322007"/>
              <a:gd name="connsiteY38" fmla="*/ 0 h 322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22007" h="322077">
                <a:moveTo>
                  <a:pt x="256874" y="136318"/>
                </a:moveTo>
                <a:cubicBezTo>
                  <a:pt x="262034" y="156676"/>
                  <a:pt x="261096" y="176565"/>
                  <a:pt x="253778" y="195986"/>
                </a:cubicBezTo>
                <a:cubicBezTo>
                  <a:pt x="246366" y="215500"/>
                  <a:pt x="233983" y="231168"/>
                  <a:pt x="216814" y="242989"/>
                </a:cubicBezTo>
                <a:cubicBezTo>
                  <a:pt x="185760" y="264191"/>
                  <a:pt x="145137" y="265974"/>
                  <a:pt x="112582" y="247586"/>
                </a:cubicBezTo>
                <a:cubicBezTo>
                  <a:pt x="96070" y="238204"/>
                  <a:pt x="83123" y="225257"/>
                  <a:pt x="74117" y="208557"/>
                </a:cubicBezTo>
                <a:cubicBezTo>
                  <a:pt x="61733" y="185760"/>
                  <a:pt x="58824" y="161648"/>
                  <a:pt x="65110" y="136411"/>
                </a:cubicBezTo>
                <a:lnTo>
                  <a:pt x="37152" y="136411"/>
                </a:lnTo>
                <a:lnTo>
                  <a:pt x="37152" y="271885"/>
                </a:lnTo>
                <a:cubicBezTo>
                  <a:pt x="37152" y="279671"/>
                  <a:pt x="42406" y="284925"/>
                  <a:pt x="50193" y="284925"/>
                </a:cubicBezTo>
                <a:cubicBezTo>
                  <a:pt x="55165" y="285019"/>
                  <a:pt x="60044" y="284925"/>
                  <a:pt x="65016" y="284925"/>
                </a:cubicBezTo>
                <a:lnTo>
                  <a:pt x="271510" y="284925"/>
                </a:lnTo>
                <a:cubicBezTo>
                  <a:pt x="279859" y="284925"/>
                  <a:pt x="284926" y="279859"/>
                  <a:pt x="284926" y="271415"/>
                </a:cubicBezTo>
                <a:lnTo>
                  <a:pt x="284926" y="136318"/>
                </a:lnTo>
                <a:close/>
                <a:moveTo>
                  <a:pt x="160992" y="99072"/>
                </a:moveTo>
                <a:cubicBezTo>
                  <a:pt x="126842" y="99072"/>
                  <a:pt x="99166" y="126842"/>
                  <a:pt x="99072" y="160992"/>
                </a:cubicBezTo>
                <a:cubicBezTo>
                  <a:pt x="99072" y="195235"/>
                  <a:pt x="126842" y="223005"/>
                  <a:pt x="161086" y="223005"/>
                </a:cubicBezTo>
                <a:cubicBezTo>
                  <a:pt x="195329" y="222912"/>
                  <a:pt x="223006" y="195235"/>
                  <a:pt x="223006" y="160992"/>
                </a:cubicBezTo>
                <a:cubicBezTo>
                  <a:pt x="222912" y="126748"/>
                  <a:pt x="195236" y="99072"/>
                  <a:pt x="160992" y="99072"/>
                </a:cubicBezTo>
                <a:close/>
                <a:moveTo>
                  <a:pt x="235671" y="37152"/>
                </a:moveTo>
                <a:cubicBezTo>
                  <a:pt x="228541" y="37246"/>
                  <a:pt x="223006" y="42406"/>
                  <a:pt x="223006" y="49536"/>
                </a:cubicBezTo>
                <a:cubicBezTo>
                  <a:pt x="222912" y="62014"/>
                  <a:pt x="222912" y="74398"/>
                  <a:pt x="223006" y="86782"/>
                </a:cubicBezTo>
                <a:cubicBezTo>
                  <a:pt x="223006" y="93818"/>
                  <a:pt x="228541" y="99166"/>
                  <a:pt x="235577" y="99166"/>
                </a:cubicBezTo>
                <a:lnTo>
                  <a:pt x="272166" y="99166"/>
                </a:lnTo>
                <a:cubicBezTo>
                  <a:pt x="279578" y="99166"/>
                  <a:pt x="284926" y="93818"/>
                  <a:pt x="284926" y="86406"/>
                </a:cubicBezTo>
                <a:lnTo>
                  <a:pt x="284926" y="49817"/>
                </a:lnTo>
                <a:cubicBezTo>
                  <a:pt x="284926" y="42593"/>
                  <a:pt x="279578" y="37246"/>
                  <a:pt x="272260" y="37152"/>
                </a:cubicBezTo>
                <a:close/>
                <a:moveTo>
                  <a:pt x="37340" y="0"/>
                </a:moveTo>
                <a:lnTo>
                  <a:pt x="284738" y="0"/>
                </a:lnTo>
                <a:cubicBezTo>
                  <a:pt x="304065" y="0"/>
                  <a:pt x="319920" y="14354"/>
                  <a:pt x="321890" y="33493"/>
                </a:cubicBezTo>
                <a:cubicBezTo>
                  <a:pt x="322078" y="34619"/>
                  <a:pt x="321984" y="35651"/>
                  <a:pt x="321984" y="36683"/>
                </a:cubicBezTo>
                <a:lnTo>
                  <a:pt x="321984" y="285394"/>
                </a:lnTo>
                <a:cubicBezTo>
                  <a:pt x="321984" y="303783"/>
                  <a:pt x="307817" y="319732"/>
                  <a:pt x="289617" y="321796"/>
                </a:cubicBezTo>
                <a:cubicBezTo>
                  <a:pt x="288209" y="321983"/>
                  <a:pt x="286802" y="322077"/>
                  <a:pt x="285395" y="322077"/>
                </a:cubicBezTo>
                <a:lnTo>
                  <a:pt x="36683" y="322077"/>
                </a:lnTo>
                <a:cubicBezTo>
                  <a:pt x="18670" y="322077"/>
                  <a:pt x="2815" y="308192"/>
                  <a:pt x="469" y="290367"/>
                </a:cubicBezTo>
                <a:cubicBezTo>
                  <a:pt x="94" y="288303"/>
                  <a:pt x="0" y="286239"/>
                  <a:pt x="0" y="284175"/>
                </a:cubicBezTo>
                <a:lnTo>
                  <a:pt x="0" y="37809"/>
                </a:lnTo>
                <a:cubicBezTo>
                  <a:pt x="0" y="19233"/>
                  <a:pt x="12384" y="4128"/>
                  <a:pt x="30679" y="563"/>
                </a:cubicBezTo>
                <a:cubicBezTo>
                  <a:pt x="32837" y="188"/>
                  <a:pt x="35088" y="0"/>
                  <a:pt x="37340" y="0"/>
                </a:cubicBezTo>
                <a:close/>
              </a:path>
            </a:pathLst>
          </a:custGeom>
          <a:solidFill>
            <a:schemeClr val="tx1"/>
          </a:solidFill>
        </p:spPr>
        <p:txBody>
          <a:bodyPr wrap="square">
            <a:noAutofit/>
          </a:bodyPr>
          <a:lstStyle>
            <a:lvl1pPr>
              <a:defRPr sz="100">
                <a:noFill/>
              </a:defRPr>
            </a:lvl1pPr>
          </a:lstStyle>
          <a:p>
            <a:endParaRPr lang="en-US"/>
          </a:p>
        </p:txBody>
      </p:sp>
      <p:sp>
        <p:nvSpPr>
          <p:cNvPr id="59" name="Espace réservé du graphique SmartArt 58">
            <a:extLst>
              <a:ext uri="{FF2B5EF4-FFF2-40B4-BE49-F238E27FC236}">
                <a16:creationId xmlns:a16="http://schemas.microsoft.com/office/drawing/2014/main" id="{61C8BC8D-BF6D-4FF8-83E2-B8EA394220A9}"/>
              </a:ext>
            </a:extLst>
          </p:cNvPr>
          <p:cNvSpPr>
            <a:spLocks noGrp="1" noChangeAspect="1"/>
          </p:cNvSpPr>
          <p:nvPr>
            <p:ph type="dgm" sz="quarter" idx="24"/>
          </p:nvPr>
        </p:nvSpPr>
        <p:spPr>
          <a:xfrm>
            <a:off x="2146658" y="9743192"/>
            <a:ext cx="65075" cy="52884"/>
          </a:xfrm>
          <a:custGeom>
            <a:avLst/>
            <a:gdLst>
              <a:gd name="connsiteX0" fmla="*/ 227696 w 328925"/>
              <a:gd name="connsiteY0" fmla="*/ 0 h 267294"/>
              <a:gd name="connsiteX1" fmla="*/ 276950 w 328925"/>
              <a:gd name="connsiteY1" fmla="*/ 21297 h 267294"/>
              <a:gd name="connsiteX2" fmla="*/ 319825 w 328925"/>
              <a:gd name="connsiteY2" fmla="*/ 4878 h 267294"/>
              <a:gd name="connsiteX3" fmla="*/ 290179 w 328925"/>
              <a:gd name="connsiteY3" fmla="*/ 42219 h 267294"/>
              <a:gd name="connsiteX4" fmla="*/ 328925 w 328925"/>
              <a:gd name="connsiteY4" fmla="*/ 31617 h 267294"/>
              <a:gd name="connsiteX5" fmla="*/ 295245 w 328925"/>
              <a:gd name="connsiteY5" fmla="*/ 66518 h 267294"/>
              <a:gd name="connsiteX6" fmla="*/ 103387 w 328925"/>
              <a:gd name="connsiteY6" fmla="*/ 267294 h 267294"/>
              <a:gd name="connsiteX7" fmla="*/ 0 w 328925"/>
              <a:gd name="connsiteY7" fmla="*/ 236990 h 267294"/>
              <a:gd name="connsiteX8" fmla="*/ 99916 w 328925"/>
              <a:gd name="connsiteY8" fmla="*/ 209031 h 267294"/>
              <a:gd name="connsiteX9" fmla="*/ 36870 w 328925"/>
              <a:gd name="connsiteY9" fmla="*/ 162121 h 267294"/>
              <a:gd name="connsiteX10" fmla="*/ 67361 w 328925"/>
              <a:gd name="connsiteY10" fmla="*/ 160995 h 267294"/>
              <a:gd name="connsiteX11" fmla="*/ 13228 w 328925"/>
              <a:gd name="connsiteY11" fmla="*/ 94007 h 267294"/>
              <a:gd name="connsiteX12" fmla="*/ 43719 w 328925"/>
              <a:gd name="connsiteY12" fmla="*/ 102451 h 267294"/>
              <a:gd name="connsiteX13" fmla="*/ 22891 w 328925"/>
              <a:gd name="connsiteY13" fmla="*/ 12290 h 267294"/>
              <a:gd name="connsiteX14" fmla="*/ 161929 w 328925"/>
              <a:gd name="connsiteY14" fmla="*/ 82843 h 267294"/>
              <a:gd name="connsiteX15" fmla="*/ 227696 w 328925"/>
              <a:gd name="connsiteY15" fmla="*/ 0 h 267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28925" h="267294">
                <a:moveTo>
                  <a:pt x="227696" y="0"/>
                </a:moveTo>
                <a:cubicBezTo>
                  <a:pt x="247116" y="0"/>
                  <a:pt x="264660" y="8162"/>
                  <a:pt x="276950" y="21297"/>
                </a:cubicBezTo>
                <a:cubicBezTo>
                  <a:pt x="292336" y="18294"/>
                  <a:pt x="306784" y="12665"/>
                  <a:pt x="319825" y="4878"/>
                </a:cubicBezTo>
                <a:cubicBezTo>
                  <a:pt x="314853" y="20640"/>
                  <a:pt x="304064" y="33869"/>
                  <a:pt x="290179" y="42219"/>
                </a:cubicBezTo>
                <a:cubicBezTo>
                  <a:pt x="303782" y="40624"/>
                  <a:pt x="316823" y="36965"/>
                  <a:pt x="328925" y="31617"/>
                </a:cubicBezTo>
                <a:cubicBezTo>
                  <a:pt x="319919" y="45127"/>
                  <a:pt x="308473" y="57042"/>
                  <a:pt x="295245" y="66518"/>
                </a:cubicBezTo>
                <a:cubicBezTo>
                  <a:pt x="299560" y="161464"/>
                  <a:pt x="228728" y="267294"/>
                  <a:pt x="103387" y="267294"/>
                </a:cubicBezTo>
                <a:cubicBezTo>
                  <a:pt x="65297" y="267294"/>
                  <a:pt x="29834" y="256129"/>
                  <a:pt x="0" y="236990"/>
                </a:cubicBezTo>
                <a:cubicBezTo>
                  <a:pt x="35744" y="241212"/>
                  <a:pt x="71489" y="231267"/>
                  <a:pt x="99916" y="209031"/>
                </a:cubicBezTo>
                <a:cubicBezTo>
                  <a:pt x="70363" y="208468"/>
                  <a:pt x="45407" y="188954"/>
                  <a:pt x="36870" y="162121"/>
                </a:cubicBezTo>
                <a:cubicBezTo>
                  <a:pt x="47471" y="164185"/>
                  <a:pt x="57791" y="163622"/>
                  <a:pt x="67361" y="160995"/>
                </a:cubicBezTo>
                <a:cubicBezTo>
                  <a:pt x="34900" y="154522"/>
                  <a:pt x="12477" y="125250"/>
                  <a:pt x="13228" y="94007"/>
                </a:cubicBezTo>
                <a:cubicBezTo>
                  <a:pt x="22328" y="99074"/>
                  <a:pt x="32742" y="102076"/>
                  <a:pt x="43719" y="102451"/>
                </a:cubicBezTo>
                <a:cubicBezTo>
                  <a:pt x="13697" y="82374"/>
                  <a:pt x="5160" y="42688"/>
                  <a:pt x="22891" y="12290"/>
                </a:cubicBezTo>
                <a:cubicBezTo>
                  <a:pt x="56196" y="53102"/>
                  <a:pt x="105920" y="80028"/>
                  <a:pt x="161929" y="82843"/>
                </a:cubicBezTo>
                <a:cubicBezTo>
                  <a:pt x="152172" y="40624"/>
                  <a:pt x="184164" y="0"/>
                  <a:pt x="227696" y="0"/>
                </a:cubicBezTo>
                <a:close/>
              </a:path>
            </a:pathLst>
          </a:custGeom>
          <a:solidFill>
            <a:schemeClr val="tx1"/>
          </a:solidFill>
        </p:spPr>
        <p:txBody>
          <a:bodyPr wrap="square">
            <a:noAutofit/>
          </a:bodyPr>
          <a:lstStyle>
            <a:lvl1pPr>
              <a:defRPr sz="100">
                <a:noFill/>
              </a:defRPr>
            </a:lvl1pPr>
          </a:lstStyle>
          <a:p>
            <a:endParaRPr lang="en-US"/>
          </a:p>
        </p:txBody>
      </p:sp>
      <p:sp>
        <p:nvSpPr>
          <p:cNvPr id="82" name="Espace réservé du texte 14">
            <a:extLst>
              <a:ext uri="{FF2B5EF4-FFF2-40B4-BE49-F238E27FC236}">
                <a16:creationId xmlns:a16="http://schemas.microsoft.com/office/drawing/2014/main" id="{D0F1AE2E-76D4-4572-9EDE-F4BF79FD95E3}"/>
              </a:ext>
            </a:extLst>
          </p:cNvPr>
          <p:cNvSpPr>
            <a:spLocks noGrp="1"/>
          </p:cNvSpPr>
          <p:nvPr>
            <p:ph type="body" sz="quarter" idx="28" hasCustomPrompt="1"/>
          </p:nvPr>
        </p:nvSpPr>
        <p:spPr>
          <a:xfrm>
            <a:off x="759320" y="9727090"/>
            <a:ext cx="6041035" cy="85986"/>
          </a:xfrm>
        </p:spPr>
        <p:txBody>
          <a:bodyPr/>
          <a:lstStyle>
            <a:lvl1pPr>
              <a:lnSpc>
                <a:spcPct val="110000"/>
              </a:lnSpc>
              <a:spcBef>
                <a:spcPts val="0"/>
              </a:spcBef>
              <a:tabLst/>
              <a:defRPr sz="549"/>
            </a:lvl1pPr>
            <a:lvl5pPr>
              <a:defRPr/>
            </a:lvl5pPr>
          </a:lstStyle>
          <a:p>
            <a:pPr lvl="0"/>
            <a:r>
              <a:rPr lang="fr-FR"/>
              <a:t>Plus d’informations : www.mediametrie.fr      @Mediametrie      Mediametrie.officiel      Médiametrie</a:t>
            </a:r>
          </a:p>
        </p:txBody>
      </p:sp>
    </p:spTree>
    <p:extLst>
      <p:ext uri="{BB962C8B-B14F-4D97-AF65-F5344CB8AC3E}">
        <p14:creationId xmlns:p14="http://schemas.microsoft.com/office/powerpoint/2010/main" val="573195377"/>
      </p:ext>
    </p:extLst>
  </p:cSld>
  <p:clrMapOvr>
    <a:masterClrMapping/>
  </p:clrMapOvr>
  <p:extLst>
    <p:ext uri="{DCECCB84-F9BA-43D5-87BE-67443E8EF086}">
      <p15:sldGuideLst xmlns:p15="http://schemas.microsoft.com/office/powerpoint/2012/main">
        <p15:guide id="1" orient="horz" pos="5000" userDrawn="1">
          <p15:clr>
            <a:srgbClr val="FBAE40"/>
          </p15:clr>
        </p15:guide>
        <p15:guide id="2" orient="horz" pos="105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White">
    <p:spTree>
      <p:nvGrpSpPr>
        <p:cNvPr id="1" name=""/>
        <p:cNvGrpSpPr/>
        <p:nvPr/>
      </p:nvGrpSpPr>
      <p:grpSpPr>
        <a:xfrm>
          <a:off x="0" y="0"/>
          <a:ext cx="0" cy="0"/>
          <a:chOff x="0" y="0"/>
          <a:chExt cx="0" cy="0"/>
        </a:xfrm>
      </p:grpSpPr>
      <p:sp>
        <p:nvSpPr>
          <p:cNvPr id="4" name="Espace réservé du pied de page 12">
            <a:extLst>
              <a:ext uri="{FF2B5EF4-FFF2-40B4-BE49-F238E27FC236}">
                <a16:creationId xmlns:a16="http://schemas.microsoft.com/office/drawing/2014/main" id="{8A6F8722-1D63-CC27-3C0C-F850CF004DFC}"/>
              </a:ext>
            </a:extLst>
          </p:cNvPr>
          <p:cNvSpPr>
            <a:spLocks noGrp="1"/>
          </p:cNvSpPr>
          <p:nvPr>
            <p:ph type="ftr" sz="quarter" idx="14"/>
          </p:nvPr>
        </p:nvSpPr>
        <p:spPr>
          <a:xfrm>
            <a:off x="778772" y="10146996"/>
            <a:ext cx="5988741" cy="292110"/>
          </a:xfrm>
        </p:spPr>
        <p:txBody>
          <a:bodyPr/>
          <a:lstStyle/>
          <a:p>
            <a:r>
              <a:rPr lang="fr-FR" dirty="0"/>
              <a:t>Médiamétrie — Copyright Médiamétrie —Tous droits réservés</a:t>
            </a:r>
          </a:p>
        </p:txBody>
      </p:sp>
      <p:sp>
        <p:nvSpPr>
          <p:cNvPr id="5" name="Espace réservé du texte 14">
            <a:extLst>
              <a:ext uri="{FF2B5EF4-FFF2-40B4-BE49-F238E27FC236}">
                <a16:creationId xmlns:a16="http://schemas.microsoft.com/office/drawing/2014/main" id="{B56B5E18-1308-36FB-1D5B-2EDE3182E035}"/>
              </a:ext>
            </a:extLst>
          </p:cNvPr>
          <p:cNvSpPr>
            <a:spLocks noGrp="1"/>
          </p:cNvSpPr>
          <p:nvPr>
            <p:ph type="body" sz="quarter" idx="15"/>
          </p:nvPr>
        </p:nvSpPr>
        <p:spPr>
          <a:xfrm>
            <a:off x="757238" y="1682190"/>
            <a:ext cx="6010275" cy="3413125"/>
          </a:xfrm>
        </p:spPr>
        <p:txBody>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6" name="Espace réservé du texte 14">
            <a:extLst>
              <a:ext uri="{FF2B5EF4-FFF2-40B4-BE49-F238E27FC236}">
                <a16:creationId xmlns:a16="http://schemas.microsoft.com/office/drawing/2014/main" id="{53A9A0A3-A4DC-889E-055D-0DBCC4521D01}"/>
              </a:ext>
            </a:extLst>
          </p:cNvPr>
          <p:cNvSpPr>
            <a:spLocks noGrp="1"/>
          </p:cNvSpPr>
          <p:nvPr>
            <p:ph type="body" sz="quarter" idx="16" hasCustomPrompt="1"/>
          </p:nvPr>
        </p:nvSpPr>
        <p:spPr>
          <a:xfrm>
            <a:off x="758825" y="8081998"/>
            <a:ext cx="6041035" cy="269882"/>
          </a:xfrm>
        </p:spPr>
        <p:txBody>
          <a:bodyPr/>
          <a:lstStyle>
            <a:lvl1pPr>
              <a:lnSpc>
                <a:spcPct val="110000"/>
              </a:lnSpc>
              <a:spcBef>
                <a:spcPts val="0"/>
              </a:spcBef>
              <a:defRPr sz="549"/>
            </a:lvl1pPr>
            <a:lvl5pPr>
              <a:defRPr/>
            </a:lvl5pPr>
          </a:lstStyle>
          <a:p>
            <a:pPr lvl="0"/>
            <a:r>
              <a:rPr lang="fr-FR" dirty="0"/>
              <a:t>(1) Chaînes Nationales : chaînes historiques et chaînes de la TNT.</a:t>
            </a:r>
            <a:br>
              <a:rPr lang="fr-FR" dirty="0"/>
            </a:br>
            <a:r>
              <a:rPr lang="fr-FR" dirty="0"/>
              <a:t>(2) L'audience des chaînes Canal+ Cinéma, Canal+ Sport, Canal+ Décalé, Canal+ Séries et </a:t>
            </a:r>
            <a:r>
              <a:rPr lang="fr-FR" dirty="0" err="1"/>
              <a:t>Canal+Docs</a:t>
            </a:r>
            <a:r>
              <a:rPr lang="fr-FR" dirty="0"/>
              <a:t> (à partir du 25/10/2021) est intégrée au poste "Autres TV". Depuis le 30/03/2020 :</a:t>
            </a:r>
            <a:br>
              <a:rPr lang="fr-FR" dirty="0"/>
            </a:br>
            <a:r>
              <a:rPr lang="fr-FR" dirty="0"/>
              <a:t>pour les 15 ans et plus, audience de la TV sur le téléviseur à domicile, hors-domicile et en mobilité quel que soit l’écran. Pour les 4-14 ans, audience de la TV à domicile/+invités.</a:t>
            </a:r>
          </a:p>
        </p:txBody>
      </p:sp>
      <p:sp>
        <p:nvSpPr>
          <p:cNvPr id="7" name="Espace réservé du texte 14">
            <a:extLst>
              <a:ext uri="{FF2B5EF4-FFF2-40B4-BE49-F238E27FC236}">
                <a16:creationId xmlns:a16="http://schemas.microsoft.com/office/drawing/2014/main" id="{01F002EA-CF76-F2B9-921B-68102596C92E}"/>
              </a:ext>
            </a:extLst>
          </p:cNvPr>
          <p:cNvSpPr>
            <a:spLocks noGrp="1"/>
          </p:cNvSpPr>
          <p:nvPr>
            <p:ph type="body" sz="quarter" idx="17" hasCustomPrompt="1"/>
          </p:nvPr>
        </p:nvSpPr>
        <p:spPr>
          <a:xfrm>
            <a:off x="755651" y="8524637"/>
            <a:ext cx="6041035" cy="730906"/>
          </a:xfrm>
        </p:spPr>
        <p:txBody>
          <a:bodyPr/>
          <a:lstStyle>
            <a:lvl1pPr>
              <a:lnSpc>
                <a:spcPct val="85000"/>
              </a:lnSpc>
              <a:spcBef>
                <a:spcPts val="0"/>
              </a:spcBef>
              <a:defRPr sz="740">
                <a:solidFill>
                  <a:schemeClr val="tx1">
                    <a:lumMod val="100000"/>
                  </a:schemeClr>
                </a:solidFill>
              </a:defRPr>
            </a:lvl1pPr>
            <a:lvl2pPr marL="0" indent="0">
              <a:spcBef>
                <a:spcPts val="0"/>
              </a:spcBef>
              <a:spcAft>
                <a:spcPts val="150"/>
              </a:spcAft>
              <a:buNone/>
              <a:defRPr sz="800" b="1">
                <a:solidFill>
                  <a:schemeClr val="accent2"/>
                </a:solidFill>
              </a:defRPr>
            </a:lvl2pPr>
            <a:lvl5pPr>
              <a:defRPr/>
            </a:lvl5pPr>
          </a:lstStyle>
          <a:p>
            <a:pPr lvl="1"/>
            <a:r>
              <a:rPr lang="fr-FR" dirty="0"/>
              <a:t>À propos de Médiamétrie, tiers de </a:t>
            </a:r>
            <a:r>
              <a:rPr lang="fr-FR" dirty="0" err="1"/>
              <a:t>conﬁance</a:t>
            </a:r>
            <a:r>
              <a:rPr lang="fr-FR" dirty="0"/>
              <a:t> pour une juste mesure</a:t>
            </a:r>
          </a:p>
          <a:p>
            <a:pPr lvl="0"/>
            <a:endParaRPr lang="fr-FR" dirty="0"/>
          </a:p>
          <a:p>
            <a:pPr lvl="0"/>
            <a:r>
              <a:rPr lang="fr-FR" dirty="0"/>
              <a:t>Médiamétrie s’engage à fournir à ses clients des mesures d’audience de référence communes et souveraines.</a:t>
            </a:r>
            <a:br>
              <a:rPr lang="fr-FR" dirty="0"/>
            </a:br>
            <a:r>
              <a:rPr lang="fr-FR" dirty="0"/>
              <a:t>Leader de la donnée et experte des médias, la société étend son expertise aux mesures des comportements vidéo, audio, cross-médias et à la mesure de l’efficacité publicitaire. Chaque jour, près de 1 000 collaborateurs élaborent et produisent la juste mesure d’aujourd’hui et de demain pour favoriser la libre décision des clients de l’entreprise en France et à l’international. En 2020, le groupe Médiamétrie a réalisé un chiffre d’affaires de près de 100 M€ et traite plus d’un milliard de données chaque jour.</a:t>
            </a:r>
          </a:p>
        </p:txBody>
      </p:sp>
      <p:sp>
        <p:nvSpPr>
          <p:cNvPr id="8" name="Espace réservé du texte 14">
            <a:extLst>
              <a:ext uri="{FF2B5EF4-FFF2-40B4-BE49-F238E27FC236}">
                <a16:creationId xmlns:a16="http://schemas.microsoft.com/office/drawing/2014/main" id="{8EDDB66E-E638-4BDC-67E3-225F65E201BE}"/>
              </a:ext>
            </a:extLst>
          </p:cNvPr>
          <p:cNvSpPr>
            <a:spLocks noGrp="1"/>
          </p:cNvSpPr>
          <p:nvPr>
            <p:ph type="body" sz="quarter" idx="18" hasCustomPrompt="1"/>
          </p:nvPr>
        </p:nvSpPr>
        <p:spPr>
          <a:xfrm>
            <a:off x="759320" y="9314816"/>
            <a:ext cx="2007694" cy="375552"/>
          </a:xfrm>
        </p:spPr>
        <p:txBody>
          <a:bodyPr/>
          <a:lstStyle>
            <a:lvl1pPr>
              <a:lnSpc>
                <a:spcPct val="85000"/>
              </a:lnSpc>
              <a:spcBef>
                <a:spcPts val="0"/>
              </a:spcBef>
              <a:defRPr sz="600">
                <a:solidFill>
                  <a:schemeClr val="tx1"/>
                </a:solidFill>
              </a:defRPr>
            </a:lvl1pPr>
            <a:lvl2pPr marL="0" indent="0">
              <a:spcBef>
                <a:spcPts val="0"/>
              </a:spcBef>
              <a:spcAft>
                <a:spcPts val="0"/>
              </a:spcAft>
              <a:buNone/>
              <a:defRPr sz="650" b="1">
                <a:solidFill>
                  <a:schemeClr val="tx1"/>
                </a:solidFill>
              </a:defRPr>
            </a:lvl2pPr>
            <a:lvl5pPr>
              <a:defRPr/>
            </a:lvl5pPr>
          </a:lstStyle>
          <a:p>
            <a:pPr lvl="1"/>
            <a:r>
              <a:rPr lang="fr-FR"/>
              <a:t>Contacts Presse :</a:t>
            </a:r>
            <a:br>
              <a:rPr lang="fr-FR"/>
            </a:br>
            <a:r>
              <a:rPr lang="fr-FR"/>
              <a:t>Stéphanie Haoun </a:t>
            </a:r>
          </a:p>
          <a:p>
            <a:pPr lvl="0"/>
            <a:r>
              <a:rPr lang="fr-FR"/>
              <a:t>Tél : 01 71 09 93 18 – shaoun@mediametrie.fr</a:t>
            </a:r>
          </a:p>
          <a:p>
            <a:pPr lvl="1"/>
            <a:r>
              <a:rPr lang="fr-FR"/>
              <a:t>Titre</a:t>
            </a:r>
          </a:p>
        </p:txBody>
      </p:sp>
      <p:sp>
        <p:nvSpPr>
          <p:cNvPr id="9" name="Espace réservé du texte 14">
            <a:extLst>
              <a:ext uri="{FF2B5EF4-FFF2-40B4-BE49-F238E27FC236}">
                <a16:creationId xmlns:a16="http://schemas.microsoft.com/office/drawing/2014/main" id="{092C4097-C943-1F73-3B34-1DDC7970231F}"/>
              </a:ext>
            </a:extLst>
          </p:cNvPr>
          <p:cNvSpPr>
            <a:spLocks noGrp="1"/>
          </p:cNvSpPr>
          <p:nvPr>
            <p:ph type="body" sz="quarter" idx="19" hasCustomPrompt="1"/>
          </p:nvPr>
        </p:nvSpPr>
        <p:spPr>
          <a:xfrm>
            <a:off x="2816720" y="9411107"/>
            <a:ext cx="2007694" cy="274499"/>
          </a:xfrm>
        </p:spPr>
        <p:txBody>
          <a:bodyPr/>
          <a:lstStyle>
            <a:lvl1pPr>
              <a:lnSpc>
                <a:spcPct val="85000"/>
              </a:lnSpc>
              <a:spcBef>
                <a:spcPts val="0"/>
              </a:spcBef>
              <a:defRPr sz="600">
                <a:solidFill>
                  <a:schemeClr val="tx1"/>
                </a:solidFill>
              </a:defRPr>
            </a:lvl1pPr>
            <a:lvl2pPr marL="0" indent="0">
              <a:spcBef>
                <a:spcPts val="0"/>
              </a:spcBef>
              <a:spcAft>
                <a:spcPts val="0"/>
              </a:spcAft>
              <a:buNone/>
              <a:defRPr sz="650" b="1">
                <a:solidFill>
                  <a:schemeClr val="tx1"/>
                </a:solidFill>
              </a:defRPr>
            </a:lvl2pPr>
            <a:lvl5pPr>
              <a:defRPr/>
            </a:lvl5pPr>
          </a:lstStyle>
          <a:p>
            <a:pPr lvl="1"/>
            <a:r>
              <a:rPr lang="fr-FR"/>
              <a:t>Juliette Destribats </a:t>
            </a:r>
          </a:p>
          <a:p>
            <a:pPr lvl="0"/>
            <a:r>
              <a:rPr lang="fr-FR"/>
              <a:t>Tél : 01 47 58 97 55 – jdestribats@mediametrie.fr</a:t>
            </a:r>
          </a:p>
          <a:p>
            <a:pPr lvl="1"/>
            <a:r>
              <a:rPr lang="fr-FR"/>
              <a:t>Titre</a:t>
            </a:r>
          </a:p>
        </p:txBody>
      </p:sp>
      <p:sp>
        <p:nvSpPr>
          <p:cNvPr id="10" name="Espace réservé du texte 14">
            <a:extLst>
              <a:ext uri="{FF2B5EF4-FFF2-40B4-BE49-F238E27FC236}">
                <a16:creationId xmlns:a16="http://schemas.microsoft.com/office/drawing/2014/main" id="{D27619D8-AE6E-04D9-15F0-A9546FA3C36E}"/>
              </a:ext>
            </a:extLst>
          </p:cNvPr>
          <p:cNvSpPr>
            <a:spLocks noGrp="1"/>
          </p:cNvSpPr>
          <p:nvPr>
            <p:ph type="body" sz="quarter" idx="20" hasCustomPrompt="1"/>
          </p:nvPr>
        </p:nvSpPr>
        <p:spPr>
          <a:xfrm>
            <a:off x="5031037" y="9533096"/>
            <a:ext cx="1798388" cy="165623"/>
          </a:xfrm>
        </p:spPr>
        <p:txBody>
          <a:bodyPr/>
          <a:lstStyle>
            <a:lvl1pPr>
              <a:lnSpc>
                <a:spcPct val="85000"/>
              </a:lnSpc>
              <a:spcBef>
                <a:spcPts val="0"/>
              </a:spcBef>
              <a:defRPr sz="530">
                <a:solidFill>
                  <a:schemeClr val="tx1"/>
                </a:solidFill>
              </a:defRPr>
            </a:lvl1pPr>
            <a:lvl2pPr marL="0" indent="0">
              <a:spcBef>
                <a:spcPts val="0"/>
              </a:spcBef>
              <a:spcAft>
                <a:spcPts val="0"/>
              </a:spcAft>
              <a:buNone/>
              <a:defRPr sz="650" b="1">
                <a:solidFill>
                  <a:schemeClr val="tx1"/>
                </a:solidFill>
              </a:defRPr>
            </a:lvl2pPr>
            <a:lvl5pPr>
              <a:defRPr/>
            </a:lvl5pPr>
          </a:lstStyle>
          <a:p>
            <a:pPr lvl="0"/>
            <a:r>
              <a:rPr lang="fr-FR"/>
              <a:t>Consultez + de 500 définitions sur Les Mots des Médias</a:t>
            </a:r>
          </a:p>
          <a:p>
            <a:pPr lvl="1"/>
            <a:r>
              <a:rPr lang="fr-FR"/>
              <a:t>Titre</a:t>
            </a:r>
          </a:p>
        </p:txBody>
      </p:sp>
      <p:sp>
        <p:nvSpPr>
          <p:cNvPr id="11" name="Espace réservé du graphique SmartArt 43">
            <a:extLst>
              <a:ext uri="{FF2B5EF4-FFF2-40B4-BE49-F238E27FC236}">
                <a16:creationId xmlns:a16="http://schemas.microsoft.com/office/drawing/2014/main" id="{6513E535-44EA-115B-7496-F5518D6BB0F2}"/>
              </a:ext>
            </a:extLst>
          </p:cNvPr>
          <p:cNvSpPr>
            <a:spLocks noGrp="1" noChangeAspect="1"/>
          </p:cNvSpPr>
          <p:nvPr>
            <p:ph type="dgm" sz="quarter" idx="22"/>
          </p:nvPr>
        </p:nvSpPr>
        <p:spPr>
          <a:xfrm>
            <a:off x="39" y="9982396"/>
            <a:ext cx="3781407" cy="207977"/>
          </a:xfrm>
          <a:custGeom>
            <a:avLst/>
            <a:gdLst>
              <a:gd name="connsiteX0" fmla="*/ 0 w 3781407"/>
              <a:gd name="connsiteY0" fmla="*/ 0 h 207977"/>
              <a:gd name="connsiteX1" fmla="*/ 3781407 w 3781407"/>
              <a:gd name="connsiteY1" fmla="*/ 0 h 207977"/>
              <a:gd name="connsiteX2" fmla="*/ 0 w 3781407"/>
              <a:gd name="connsiteY2" fmla="*/ 207977 h 207977"/>
            </a:gdLst>
            <a:ahLst/>
            <a:cxnLst>
              <a:cxn ang="0">
                <a:pos x="connsiteX0" y="connsiteY0"/>
              </a:cxn>
              <a:cxn ang="0">
                <a:pos x="connsiteX1" y="connsiteY1"/>
              </a:cxn>
              <a:cxn ang="0">
                <a:pos x="connsiteX2" y="connsiteY2"/>
              </a:cxn>
            </a:cxnLst>
            <a:rect l="l" t="t" r="r" b="b"/>
            <a:pathLst>
              <a:path w="3781407" h="207977">
                <a:moveTo>
                  <a:pt x="0" y="0"/>
                </a:moveTo>
                <a:lnTo>
                  <a:pt x="3781407" y="0"/>
                </a:lnTo>
                <a:lnTo>
                  <a:pt x="0" y="207977"/>
                </a:lnTo>
                <a:close/>
              </a:path>
            </a:pathLst>
          </a:custGeom>
          <a:solidFill>
            <a:schemeClr val="accent6">
              <a:lumMod val="75000"/>
            </a:schemeClr>
          </a:solidFill>
        </p:spPr>
        <p:txBody>
          <a:bodyPr wrap="square">
            <a:noAutofit/>
          </a:bodyPr>
          <a:lstStyle>
            <a:lvl1pPr>
              <a:defRPr>
                <a:noFill/>
              </a:defRPr>
            </a:lvl1pPr>
          </a:lstStyle>
          <a:p>
            <a:endParaRPr lang="en-US"/>
          </a:p>
        </p:txBody>
      </p:sp>
      <p:sp>
        <p:nvSpPr>
          <p:cNvPr id="12" name="Espace réservé du graphique SmartArt 44">
            <a:extLst>
              <a:ext uri="{FF2B5EF4-FFF2-40B4-BE49-F238E27FC236}">
                <a16:creationId xmlns:a16="http://schemas.microsoft.com/office/drawing/2014/main" id="{C6AFF06A-8D45-85F5-45E3-6C232A344B17}"/>
              </a:ext>
            </a:extLst>
          </p:cNvPr>
          <p:cNvSpPr>
            <a:spLocks noGrp="1" noChangeAspect="1"/>
          </p:cNvSpPr>
          <p:nvPr>
            <p:ph type="dgm" sz="quarter" idx="23"/>
          </p:nvPr>
        </p:nvSpPr>
        <p:spPr>
          <a:xfrm>
            <a:off x="3765208" y="9774396"/>
            <a:ext cx="3792354" cy="207977"/>
          </a:xfrm>
          <a:custGeom>
            <a:avLst/>
            <a:gdLst>
              <a:gd name="connsiteX0" fmla="*/ 3792354 w 3792354"/>
              <a:gd name="connsiteY0" fmla="*/ 0 h 207977"/>
              <a:gd name="connsiteX1" fmla="*/ 3792354 w 3792354"/>
              <a:gd name="connsiteY1" fmla="*/ 207977 h 207977"/>
              <a:gd name="connsiteX2" fmla="*/ 0 w 3792354"/>
              <a:gd name="connsiteY2" fmla="*/ 207977 h 207977"/>
            </a:gdLst>
            <a:ahLst/>
            <a:cxnLst>
              <a:cxn ang="0">
                <a:pos x="connsiteX0" y="connsiteY0"/>
              </a:cxn>
              <a:cxn ang="0">
                <a:pos x="connsiteX1" y="connsiteY1"/>
              </a:cxn>
              <a:cxn ang="0">
                <a:pos x="connsiteX2" y="connsiteY2"/>
              </a:cxn>
            </a:cxnLst>
            <a:rect l="l" t="t" r="r" b="b"/>
            <a:pathLst>
              <a:path w="3792354" h="207977">
                <a:moveTo>
                  <a:pt x="3792354" y="0"/>
                </a:moveTo>
                <a:lnTo>
                  <a:pt x="3792354" y="207977"/>
                </a:lnTo>
                <a:lnTo>
                  <a:pt x="0" y="207977"/>
                </a:lnTo>
                <a:close/>
              </a:path>
            </a:pathLst>
          </a:custGeom>
          <a:solidFill>
            <a:schemeClr val="accent2"/>
          </a:solidFill>
        </p:spPr>
        <p:txBody>
          <a:bodyPr wrap="square">
            <a:noAutofit/>
          </a:bodyPr>
          <a:lstStyle>
            <a:lvl1pPr>
              <a:defRPr>
                <a:noFill/>
              </a:defRPr>
            </a:lvl1pPr>
          </a:lstStyle>
          <a:p>
            <a:endParaRPr lang="en-US"/>
          </a:p>
        </p:txBody>
      </p:sp>
      <p:sp>
        <p:nvSpPr>
          <p:cNvPr id="13" name="Espace réservé du graphique SmartArt 53">
            <a:extLst>
              <a:ext uri="{FF2B5EF4-FFF2-40B4-BE49-F238E27FC236}">
                <a16:creationId xmlns:a16="http://schemas.microsoft.com/office/drawing/2014/main" id="{3F499228-3467-D817-B42C-8E8872834427}"/>
              </a:ext>
            </a:extLst>
          </p:cNvPr>
          <p:cNvSpPr>
            <a:spLocks noGrp="1" noChangeAspect="1"/>
          </p:cNvSpPr>
          <p:nvPr>
            <p:ph type="dgm" sz="quarter" idx="25"/>
          </p:nvPr>
        </p:nvSpPr>
        <p:spPr>
          <a:xfrm>
            <a:off x="4897305" y="9502556"/>
            <a:ext cx="111315" cy="123899"/>
          </a:xfrm>
          <a:custGeom>
            <a:avLst/>
            <a:gdLst>
              <a:gd name="connsiteX0" fmla="*/ 261661 w 562637"/>
              <a:gd name="connsiteY0" fmla="*/ 431194 h 626246"/>
              <a:gd name="connsiteX1" fmla="*/ 293747 w 562637"/>
              <a:gd name="connsiteY1" fmla="*/ 438042 h 626246"/>
              <a:gd name="connsiteX2" fmla="*/ 286992 w 562637"/>
              <a:gd name="connsiteY2" fmla="*/ 456619 h 626246"/>
              <a:gd name="connsiteX3" fmla="*/ 265602 w 562637"/>
              <a:gd name="connsiteY3" fmla="*/ 451553 h 626246"/>
              <a:gd name="connsiteX4" fmla="*/ 235110 w 562637"/>
              <a:gd name="connsiteY4" fmla="*/ 484765 h 626246"/>
              <a:gd name="connsiteX5" fmla="*/ 267290 w 562637"/>
              <a:gd name="connsiteY5" fmla="*/ 518071 h 626246"/>
              <a:gd name="connsiteX6" fmla="*/ 291496 w 562637"/>
              <a:gd name="connsiteY6" fmla="*/ 513004 h 626246"/>
              <a:gd name="connsiteX7" fmla="*/ 294873 w 562637"/>
              <a:gd name="connsiteY7" fmla="*/ 529892 h 626246"/>
              <a:gd name="connsiteX8" fmla="*/ 262787 w 562637"/>
              <a:gd name="connsiteY8" fmla="*/ 536647 h 626246"/>
              <a:gd name="connsiteX9" fmla="*/ 208090 w 562637"/>
              <a:gd name="connsiteY9" fmla="*/ 484765 h 626246"/>
              <a:gd name="connsiteX10" fmla="*/ 261661 w 562637"/>
              <a:gd name="connsiteY10" fmla="*/ 431194 h 626246"/>
              <a:gd name="connsiteX11" fmla="*/ 254815 w 562637"/>
              <a:gd name="connsiteY11" fmla="*/ 362988 h 626246"/>
              <a:gd name="connsiteX12" fmla="*/ 72625 w 562637"/>
              <a:gd name="connsiteY12" fmla="*/ 577835 h 626246"/>
              <a:gd name="connsiteX13" fmla="*/ 72148 w 562637"/>
              <a:gd name="connsiteY13" fmla="*/ 577835 h 626246"/>
              <a:gd name="connsiteX14" fmla="*/ 72148 w 562637"/>
              <a:gd name="connsiteY14" fmla="*/ 578398 h 626246"/>
              <a:gd name="connsiteX15" fmla="*/ 72625 w 562637"/>
              <a:gd name="connsiteY15" fmla="*/ 577835 h 626246"/>
              <a:gd name="connsiteX16" fmla="*/ 469568 w 562637"/>
              <a:gd name="connsiteY16" fmla="*/ 577835 h 626246"/>
              <a:gd name="connsiteX17" fmla="*/ 412713 w 562637"/>
              <a:gd name="connsiteY17" fmla="*/ 329210 h 626246"/>
              <a:gd name="connsiteX18" fmla="*/ 412713 w 562637"/>
              <a:gd name="connsiteY18" fmla="*/ 355667 h 626246"/>
              <a:gd name="connsiteX19" fmla="*/ 422282 w 562637"/>
              <a:gd name="connsiteY19" fmla="*/ 356793 h 626246"/>
              <a:gd name="connsiteX20" fmla="*/ 443673 w 562637"/>
              <a:gd name="connsiteY20" fmla="*/ 342720 h 626246"/>
              <a:gd name="connsiteX21" fmla="*/ 422282 w 562637"/>
              <a:gd name="connsiteY21" fmla="*/ 329210 h 626246"/>
              <a:gd name="connsiteX22" fmla="*/ 411587 w 562637"/>
              <a:gd name="connsiteY22" fmla="*/ 289712 h 626246"/>
              <a:gd name="connsiteX23" fmla="*/ 411587 w 562637"/>
              <a:gd name="connsiteY23" fmla="*/ 313918 h 626246"/>
              <a:gd name="connsiteX24" fmla="*/ 418342 w 562637"/>
              <a:gd name="connsiteY24" fmla="*/ 313918 h 626246"/>
              <a:gd name="connsiteX25" fmla="*/ 438044 w 562637"/>
              <a:gd name="connsiteY25" fmla="*/ 300408 h 626246"/>
              <a:gd name="connsiteX26" fmla="*/ 422282 w 562637"/>
              <a:gd name="connsiteY26" fmla="*/ 289712 h 626246"/>
              <a:gd name="connsiteX27" fmla="*/ 387287 w 562637"/>
              <a:gd name="connsiteY27" fmla="*/ 270010 h 626246"/>
              <a:gd name="connsiteX28" fmla="*/ 409898 w 562637"/>
              <a:gd name="connsiteY28" fmla="*/ 273950 h 626246"/>
              <a:gd name="connsiteX29" fmla="*/ 431289 w 562637"/>
              <a:gd name="connsiteY29" fmla="*/ 270010 h 626246"/>
              <a:gd name="connsiteX30" fmla="*/ 464595 w 562637"/>
              <a:gd name="connsiteY30" fmla="*/ 295341 h 626246"/>
              <a:gd name="connsiteX31" fmla="*/ 449865 w 562637"/>
              <a:gd name="connsiteY31" fmla="*/ 317858 h 626246"/>
              <a:gd name="connsiteX32" fmla="*/ 470224 w 562637"/>
              <a:gd name="connsiteY32" fmla="*/ 342157 h 626246"/>
              <a:gd name="connsiteX33" fmla="*/ 420593 w 562637"/>
              <a:gd name="connsiteY33" fmla="*/ 375369 h 626246"/>
              <a:gd name="connsiteX34" fmla="*/ 387287 w 562637"/>
              <a:gd name="connsiteY34" fmla="*/ 371429 h 626246"/>
              <a:gd name="connsiteX35" fmla="*/ 174783 w 562637"/>
              <a:gd name="connsiteY35" fmla="*/ 166808 h 626246"/>
              <a:gd name="connsiteX36" fmla="*/ 162962 w 562637"/>
              <a:gd name="connsiteY36" fmla="*/ 204054 h 626246"/>
              <a:gd name="connsiteX37" fmla="*/ 185479 w 562637"/>
              <a:gd name="connsiteY37" fmla="*/ 201802 h 626246"/>
              <a:gd name="connsiteX38" fmla="*/ 443111 w 562637"/>
              <a:gd name="connsiteY38" fmla="*/ 139791 h 626246"/>
              <a:gd name="connsiteX39" fmla="*/ 285775 w 562637"/>
              <a:gd name="connsiteY39" fmla="*/ 326961 h 626246"/>
              <a:gd name="connsiteX40" fmla="*/ 515258 w 562637"/>
              <a:gd name="connsiteY40" fmla="*/ 558039 h 626246"/>
              <a:gd name="connsiteX41" fmla="*/ 515258 w 562637"/>
              <a:gd name="connsiteY41" fmla="*/ 140354 h 626246"/>
              <a:gd name="connsiteX42" fmla="*/ 164088 w 562637"/>
              <a:gd name="connsiteY42" fmla="*/ 138662 h 626246"/>
              <a:gd name="connsiteX43" fmla="*/ 188293 w 562637"/>
              <a:gd name="connsiteY43" fmla="*/ 138662 h 626246"/>
              <a:gd name="connsiteX44" fmla="*/ 227791 w 562637"/>
              <a:gd name="connsiteY44" fmla="*/ 240175 h 626246"/>
              <a:gd name="connsiteX45" fmla="*/ 199645 w 562637"/>
              <a:gd name="connsiteY45" fmla="*/ 240175 h 626246"/>
              <a:gd name="connsiteX46" fmla="*/ 191671 w 562637"/>
              <a:gd name="connsiteY46" fmla="*/ 217564 h 626246"/>
              <a:gd name="connsiteX47" fmla="*/ 158459 w 562637"/>
              <a:gd name="connsiteY47" fmla="*/ 217564 h 626246"/>
              <a:gd name="connsiteX48" fmla="*/ 150578 w 562637"/>
              <a:gd name="connsiteY48" fmla="*/ 240175 h 626246"/>
              <a:gd name="connsiteX49" fmla="*/ 124027 w 562637"/>
              <a:gd name="connsiteY49" fmla="*/ 240175 h 626246"/>
              <a:gd name="connsiteX50" fmla="*/ 471257 w 562637"/>
              <a:gd name="connsiteY50" fmla="*/ 44564 h 626246"/>
              <a:gd name="connsiteX51" fmla="*/ 68207 w 562637"/>
              <a:gd name="connsiteY51" fmla="*/ 64267 h 626246"/>
              <a:gd name="connsiteX52" fmla="*/ 68207 w 562637"/>
              <a:gd name="connsiteY52" fmla="*/ 522575 h 626246"/>
              <a:gd name="connsiteX53" fmla="*/ 562074 w 562637"/>
              <a:gd name="connsiteY53" fmla="*/ 0 h 626246"/>
              <a:gd name="connsiteX54" fmla="*/ 483735 w 562637"/>
              <a:gd name="connsiteY54" fmla="*/ 93538 h 626246"/>
              <a:gd name="connsiteX55" fmla="*/ 562637 w 562637"/>
              <a:gd name="connsiteY55" fmla="*/ 93538 h 626246"/>
              <a:gd name="connsiteX56" fmla="*/ 562637 w 562637"/>
              <a:gd name="connsiteY56" fmla="*/ 626246 h 626246"/>
              <a:gd name="connsiteX57" fmla="*/ 0 w 562637"/>
              <a:gd name="connsiteY57" fmla="*/ 626246 h 626246"/>
              <a:gd name="connsiteX58" fmla="*/ 0 w 562637"/>
              <a:gd name="connsiteY58" fmla="*/ 37153 h 626246"/>
              <a:gd name="connsiteX59" fmla="*/ 46817 w 562637"/>
              <a:gd name="connsiteY59" fmla="*/ 25331 h 626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562637" h="626246">
                <a:moveTo>
                  <a:pt x="261661" y="431194"/>
                </a:moveTo>
                <a:cubicBezTo>
                  <a:pt x="277423" y="431194"/>
                  <a:pt x="284178" y="434102"/>
                  <a:pt x="293747" y="438042"/>
                </a:cubicBezTo>
                <a:lnTo>
                  <a:pt x="286992" y="456619"/>
                </a:lnTo>
                <a:cubicBezTo>
                  <a:pt x="279112" y="452678"/>
                  <a:pt x="273482" y="451553"/>
                  <a:pt x="265602" y="451553"/>
                </a:cubicBezTo>
                <a:cubicBezTo>
                  <a:pt x="244117" y="451553"/>
                  <a:pt x="235110" y="467314"/>
                  <a:pt x="235110" y="484765"/>
                </a:cubicBezTo>
                <a:cubicBezTo>
                  <a:pt x="235110" y="502309"/>
                  <a:pt x="244680" y="518071"/>
                  <a:pt x="267290" y="518071"/>
                </a:cubicBezTo>
                <a:cubicBezTo>
                  <a:pt x="275171" y="518071"/>
                  <a:pt x="283052" y="516945"/>
                  <a:pt x="291496" y="513004"/>
                </a:cubicBezTo>
                <a:lnTo>
                  <a:pt x="294873" y="529892"/>
                </a:lnTo>
                <a:cubicBezTo>
                  <a:pt x="285304" y="533832"/>
                  <a:pt x="275171" y="536647"/>
                  <a:pt x="262787" y="536647"/>
                </a:cubicBezTo>
                <a:cubicBezTo>
                  <a:pt x="223852" y="536647"/>
                  <a:pt x="208090" y="512441"/>
                  <a:pt x="208090" y="484765"/>
                </a:cubicBezTo>
                <a:cubicBezTo>
                  <a:pt x="208090" y="457182"/>
                  <a:pt x="225541" y="431194"/>
                  <a:pt x="261661" y="431194"/>
                </a:cubicBezTo>
                <a:close/>
                <a:moveTo>
                  <a:pt x="254815" y="362988"/>
                </a:moveTo>
                <a:lnTo>
                  <a:pt x="72625" y="577835"/>
                </a:lnTo>
                <a:lnTo>
                  <a:pt x="72148" y="577835"/>
                </a:lnTo>
                <a:lnTo>
                  <a:pt x="72148" y="578398"/>
                </a:lnTo>
                <a:lnTo>
                  <a:pt x="72625" y="577835"/>
                </a:lnTo>
                <a:lnTo>
                  <a:pt x="469568" y="577835"/>
                </a:lnTo>
                <a:close/>
                <a:moveTo>
                  <a:pt x="412713" y="329210"/>
                </a:moveTo>
                <a:lnTo>
                  <a:pt x="412713" y="355667"/>
                </a:lnTo>
                <a:cubicBezTo>
                  <a:pt x="415527" y="356793"/>
                  <a:pt x="419468" y="356793"/>
                  <a:pt x="422282" y="356793"/>
                </a:cubicBezTo>
                <a:cubicBezTo>
                  <a:pt x="434104" y="356793"/>
                  <a:pt x="443110" y="353979"/>
                  <a:pt x="443673" y="342720"/>
                </a:cubicBezTo>
                <a:cubicBezTo>
                  <a:pt x="443673" y="333151"/>
                  <a:pt x="436918" y="329210"/>
                  <a:pt x="422282" y="329210"/>
                </a:cubicBezTo>
                <a:close/>
                <a:moveTo>
                  <a:pt x="411587" y="289712"/>
                </a:moveTo>
                <a:lnTo>
                  <a:pt x="411587" y="313918"/>
                </a:lnTo>
                <a:lnTo>
                  <a:pt x="418342" y="313918"/>
                </a:lnTo>
                <a:cubicBezTo>
                  <a:pt x="432978" y="313918"/>
                  <a:pt x="438044" y="308288"/>
                  <a:pt x="438044" y="300408"/>
                </a:cubicBezTo>
                <a:cubicBezTo>
                  <a:pt x="438044" y="292527"/>
                  <a:pt x="432978" y="289712"/>
                  <a:pt x="422282" y="289712"/>
                </a:cubicBezTo>
                <a:close/>
                <a:moveTo>
                  <a:pt x="387287" y="270010"/>
                </a:moveTo>
                <a:lnTo>
                  <a:pt x="409898" y="273950"/>
                </a:lnTo>
                <a:cubicBezTo>
                  <a:pt x="413838" y="272825"/>
                  <a:pt x="421719" y="270010"/>
                  <a:pt x="431289" y="270010"/>
                </a:cubicBezTo>
                <a:cubicBezTo>
                  <a:pt x="452680" y="270010"/>
                  <a:pt x="464595" y="280706"/>
                  <a:pt x="464595" y="295341"/>
                </a:cubicBezTo>
                <a:cubicBezTo>
                  <a:pt x="464595" y="306037"/>
                  <a:pt x="457840" y="313918"/>
                  <a:pt x="449865" y="317858"/>
                </a:cubicBezTo>
                <a:cubicBezTo>
                  <a:pt x="459529" y="321798"/>
                  <a:pt x="469098" y="329773"/>
                  <a:pt x="470224" y="342157"/>
                </a:cubicBezTo>
                <a:cubicBezTo>
                  <a:pt x="470224" y="363548"/>
                  <a:pt x="452680" y="375369"/>
                  <a:pt x="420593" y="375369"/>
                </a:cubicBezTo>
                <a:cubicBezTo>
                  <a:pt x="411587" y="375369"/>
                  <a:pt x="400891" y="374244"/>
                  <a:pt x="387287" y="371429"/>
                </a:cubicBezTo>
                <a:close/>
                <a:moveTo>
                  <a:pt x="174783" y="166808"/>
                </a:moveTo>
                <a:lnTo>
                  <a:pt x="162962" y="204054"/>
                </a:lnTo>
                <a:lnTo>
                  <a:pt x="185479" y="201802"/>
                </a:lnTo>
                <a:close/>
                <a:moveTo>
                  <a:pt x="443111" y="139791"/>
                </a:moveTo>
                <a:lnTo>
                  <a:pt x="285775" y="326961"/>
                </a:lnTo>
                <a:lnTo>
                  <a:pt x="515258" y="558039"/>
                </a:lnTo>
                <a:lnTo>
                  <a:pt x="515258" y="140354"/>
                </a:lnTo>
                <a:close/>
                <a:moveTo>
                  <a:pt x="164088" y="138662"/>
                </a:moveTo>
                <a:lnTo>
                  <a:pt x="188293" y="138662"/>
                </a:lnTo>
                <a:lnTo>
                  <a:pt x="227791" y="240175"/>
                </a:lnTo>
                <a:lnTo>
                  <a:pt x="199645" y="240175"/>
                </a:lnTo>
                <a:lnTo>
                  <a:pt x="191671" y="217564"/>
                </a:lnTo>
                <a:lnTo>
                  <a:pt x="158459" y="217564"/>
                </a:lnTo>
                <a:lnTo>
                  <a:pt x="150578" y="240175"/>
                </a:lnTo>
                <a:lnTo>
                  <a:pt x="124027" y="240175"/>
                </a:lnTo>
                <a:close/>
                <a:moveTo>
                  <a:pt x="471257" y="44564"/>
                </a:moveTo>
                <a:lnTo>
                  <a:pt x="68207" y="64267"/>
                </a:lnTo>
                <a:lnTo>
                  <a:pt x="68207" y="522575"/>
                </a:lnTo>
                <a:close/>
                <a:moveTo>
                  <a:pt x="562074" y="0"/>
                </a:moveTo>
                <a:lnTo>
                  <a:pt x="483735" y="93538"/>
                </a:lnTo>
                <a:lnTo>
                  <a:pt x="562637" y="93538"/>
                </a:lnTo>
                <a:lnTo>
                  <a:pt x="562637" y="626246"/>
                </a:lnTo>
                <a:lnTo>
                  <a:pt x="0" y="626246"/>
                </a:lnTo>
                <a:lnTo>
                  <a:pt x="0" y="37153"/>
                </a:lnTo>
                <a:lnTo>
                  <a:pt x="46817" y="25331"/>
                </a:lnTo>
                <a:close/>
              </a:path>
            </a:pathLst>
          </a:custGeom>
          <a:solidFill>
            <a:srgbClr val="AF9393"/>
          </a:solidFill>
        </p:spPr>
        <p:txBody>
          <a:bodyPr wrap="square">
            <a:noAutofit/>
          </a:bodyPr>
          <a:lstStyle>
            <a:lvl1pPr>
              <a:defRPr sz="100">
                <a:noFill/>
              </a:defRPr>
            </a:lvl1pPr>
          </a:lstStyle>
          <a:p>
            <a:endParaRPr lang="en-US"/>
          </a:p>
        </p:txBody>
      </p:sp>
      <p:sp>
        <p:nvSpPr>
          <p:cNvPr id="14" name="Espace réservé du graphique SmartArt 60">
            <a:extLst>
              <a:ext uri="{FF2B5EF4-FFF2-40B4-BE49-F238E27FC236}">
                <a16:creationId xmlns:a16="http://schemas.microsoft.com/office/drawing/2014/main" id="{8A8EFE8D-A846-84CA-60C9-A6AF65DCB95E}"/>
              </a:ext>
            </a:extLst>
          </p:cNvPr>
          <p:cNvSpPr>
            <a:spLocks noGrp="1" noChangeAspect="1"/>
          </p:cNvSpPr>
          <p:nvPr>
            <p:ph type="dgm" sz="quarter" idx="26"/>
          </p:nvPr>
        </p:nvSpPr>
        <p:spPr>
          <a:xfrm>
            <a:off x="3465400" y="9737412"/>
            <a:ext cx="64445" cy="64445"/>
          </a:xfrm>
          <a:custGeom>
            <a:avLst/>
            <a:gdLst>
              <a:gd name="connsiteX0" fmla="*/ 135661 w 325736"/>
              <a:gd name="connsiteY0" fmla="*/ 108641 h 325736"/>
              <a:gd name="connsiteX1" fmla="*/ 135661 w 325736"/>
              <a:gd name="connsiteY1" fmla="*/ 257905 h 325736"/>
              <a:gd name="connsiteX2" fmla="*/ 176378 w 325736"/>
              <a:gd name="connsiteY2" fmla="*/ 257905 h 325736"/>
              <a:gd name="connsiteX3" fmla="*/ 176378 w 325736"/>
              <a:gd name="connsiteY3" fmla="*/ 181819 h 325736"/>
              <a:gd name="connsiteX4" fmla="*/ 230698 w 325736"/>
              <a:gd name="connsiteY4" fmla="*/ 181819 h 325736"/>
              <a:gd name="connsiteX5" fmla="*/ 230698 w 325736"/>
              <a:gd name="connsiteY5" fmla="*/ 257905 h 325736"/>
              <a:gd name="connsiteX6" fmla="*/ 271415 w 325736"/>
              <a:gd name="connsiteY6" fmla="*/ 257905 h 325736"/>
              <a:gd name="connsiteX7" fmla="*/ 271415 w 325736"/>
              <a:gd name="connsiteY7" fmla="*/ 166151 h 325736"/>
              <a:gd name="connsiteX8" fmla="*/ 176378 w 325736"/>
              <a:gd name="connsiteY8" fmla="*/ 132565 h 325736"/>
              <a:gd name="connsiteX9" fmla="*/ 176378 w 325736"/>
              <a:gd name="connsiteY9" fmla="*/ 108641 h 325736"/>
              <a:gd name="connsiteX10" fmla="*/ 67830 w 325736"/>
              <a:gd name="connsiteY10" fmla="*/ 108641 h 325736"/>
              <a:gd name="connsiteX11" fmla="*/ 67830 w 325736"/>
              <a:gd name="connsiteY11" fmla="*/ 257905 h 325736"/>
              <a:gd name="connsiteX12" fmla="*/ 108547 w 325736"/>
              <a:gd name="connsiteY12" fmla="*/ 257905 h 325736"/>
              <a:gd name="connsiteX13" fmla="*/ 108547 w 325736"/>
              <a:gd name="connsiteY13" fmla="*/ 108641 h 325736"/>
              <a:gd name="connsiteX14" fmla="*/ 88189 w 325736"/>
              <a:gd name="connsiteY14" fmla="*/ 43531 h 325736"/>
              <a:gd name="connsiteX15" fmla="*/ 64453 w 325736"/>
              <a:gd name="connsiteY15" fmla="*/ 67455 h 325736"/>
              <a:gd name="connsiteX16" fmla="*/ 88189 w 325736"/>
              <a:gd name="connsiteY16" fmla="*/ 91378 h 325736"/>
              <a:gd name="connsiteX17" fmla="*/ 111925 w 325736"/>
              <a:gd name="connsiteY17" fmla="*/ 67455 h 325736"/>
              <a:gd name="connsiteX18" fmla="*/ 88189 w 325736"/>
              <a:gd name="connsiteY18" fmla="*/ 43531 h 325736"/>
              <a:gd name="connsiteX19" fmla="*/ 67830 w 325736"/>
              <a:gd name="connsiteY19" fmla="*/ 0 h 325736"/>
              <a:gd name="connsiteX20" fmla="*/ 257812 w 325736"/>
              <a:gd name="connsiteY20" fmla="*/ 0 h 325736"/>
              <a:gd name="connsiteX21" fmla="*/ 325736 w 325736"/>
              <a:gd name="connsiteY21" fmla="*/ 67924 h 325736"/>
              <a:gd name="connsiteX22" fmla="*/ 325736 w 325736"/>
              <a:gd name="connsiteY22" fmla="*/ 257905 h 325736"/>
              <a:gd name="connsiteX23" fmla="*/ 257812 w 325736"/>
              <a:gd name="connsiteY23" fmla="*/ 325736 h 325736"/>
              <a:gd name="connsiteX24" fmla="*/ 67830 w 325736"/>
              <a:gd name="connsiteY24" fmla="*/ 325736 h 325736"/>
              <a:gd name="connsiteX25" fmla="*/ 0 w 325736"/>
              <a:gd name="connsiteY25" fmla="*/ 257905 h 325736"/>
              <a:gd name="connsiteX26" fmla="*/ 0 w 325736"/>
              <a:gd name="connsiteY26" fmla="*/ 67924 h 325736"/>
              <a:gd name="connsiteX27" fmla="*/ 67830 w 325736"/>
              <a:gd name="connsiteY27" fmla="*/ 0 h 325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325736" h="325736">
                <a:moveTo>
                  <a:pt x="135661" y="108641"/>
                </a:moveTo>
                <a:lnTo>
                  <a:pt x="135661" y="257905"/>
                </a:lnTo>
                <a:lnTo>
                  <a:pt x="176378" y="257905"/>
                </a:lnTo>
                <a:lnTo>
                  <a:pt x="176378" y="181819"/>
                </a:lnTo>
                <a:cubicBezTo>
                  <a:pt x="176378" y="139601"/>
                  <a:pt x="230698" y="136130"/>
                  <a:pt x="230698" y="181819"/>
                </a:cubicBezTo>
                <a:lnTo>
                  <a:pt x="230698" y="257905"/>
                </a:lnTo>
                <a:lnTo>
                  <a:pt x="271415" y="257905"/>
                </a:lnTo>
                <a:lnTo>
                  <a:pt x="271415" y="166151"/>
                </a:lnTo>
                <a:cubicBezTo>
                  <a:pt x="271415" y="94850"/>
                  <a:pt x="195329" y="97477"/>
                  <a:pt x="176378" y="132565"/>
                </a:cubicBezTo>
                <a:lnTo>
                  <a:pt x="176378" y="108641"/>
                </a:lnTo>
                <a:close/>
                <a:moveTo>
                  <a:pt x="67830" y="108641"/>
                </a:moveTo>
                <a:lnTo>
                  <a:pt x="67830" y="257905"/>
                </a:lnTo>
                <a:lnTo>
                  <a:pt x="108547" y="257905"/>
                </a:lnTo>
                <a:lnTo>
                  <a:pt x="108547" y="108641"/>
                </a:lnTo>
                <a:close/>
                <a:moveTo>
                  <a:pt x="88189" y="43531"/>
                </a:moveTo>
                <a:cubicBezTo>
                  <a:pt x="75054" y="43531"/>
                  <a:pt x="64453" y="54227"/>
                  <a:pt x="64453" y="67455"/>
                </a:cubicBezTo>
                <a:cubicBezTo>
                  <a:pt x="64453" y="80683"/>
                  <a:pt x="75054" y="91378"/>
                  <a:pt x="88189" y="91378"/>
                </a:cubicBezTo>
                <a:cubicBezTo>
                  <a:pt x="101323" y="91378"/>
                  <a:pt x="111925" y="80683"/>
                  <a:pt x="111925" y="67455"/>
                </a:cubicBezTo>
                <a:cubicBezTo>
                  <a:pt x="111925" y="54227"/>
                  <a:pt x="101323" y="43531"/>
                  <a:pt x="88189" y="43531"/>
                </a:cubicBezTo>
                <a:close/>
                <a:moveTo>
                  <a:pt x="67830" y="0"/>
                </a:moveTo>
                <a:lnTo>
                  <a:pt x="257812" y="0"/>
                </a:lnTo>
                <a:cubicBezTo>
                  <a:pt x="295339" y="0"/>
                  <a:pt x="325736" y="30397"/>
                  <a:pt x="325736" y="67924"/>
                </a:cubicBezTo>
                <a:lnTo>
                  <a:pt x="325736" y="257905"/>
                </a:lnTo>
                <a:cubicBezTo>
                  <a:pt x="325736" y="295339"/>
                  <a:pt x="295339" y="325736"/>
                  <a:pt x="257812" y="325736"/>
                </a:cubicBezTo>
                <a:lnTo>
                  <a:pt x="67830" y="325736"/>
                </a:lnTo>
                <a:cubicBezTo>
                  <a:pt x="30397" y="325736"/>
                  <a:pt x="0" y="295339"/>
                  <a:pt x="0" y="257905"/>
                </a:cubicBezTo>
                <a:lnTo>
                  <a:pt x="0" y="67924"/>
                </a:lnTo>
                <a:cubicBezTo>
                  <a:pt x="0" y="30397"/>
                  <a:pt x="30397" y="0"/>
                  <a:pt x="67830" y="0"/>
                </a:cubicBezTo>
                <a:close/>
              </a:path>
            </a:pathLst>
          </a:custGeom>
          <a:solidFill>
            <a:schemeClr val="tx1"/>
          </a:solidFill>
        </p:spPr>
        <p:txBody>
          <a:bodyPr wrap="square">
            <a:noAutofit/>
          </a:bodyPr>
          <a:lstStyle>
            <a:lvl1pPr>
              <a:defRPr sz="100">
                <a:noFill/>
              </a:defRPr>
            </a:lvl1pPr>
          </a:lstStyle>
          <a:p>
            <a:endParaRPr lang="en-US"/>
          </a:p>
        </p:txBody>
      </p:sp>
      <p:sp>
        <p:nvSpPr>
          <p:cNvPr id="15" name="Espace réservé du graphique SmartArt 62">
            <a:extLst>
              <a:ext uri="{FF2B5EF4-FFF2-40B4-BE49-F238E27FC236}">
                <a16:creationId xmlns:a16="http://schemas.microsoft.com/office/drawing/2014/main" id="{12FF2AFE-57CD-F831-6E02-00FCA16524DD}"/>
              </a:ext>
            </a:extLst>
          </p:cNvPr>
          <p:cNvSpPr>
            <a:spLocks noGrp="1" noChangeAspect="1"/>
          </p:cNvSpPr>
          <p:nvPr>
            <p:ph type="dgm" sz="quarter" idx="27"/>
          </p:nvPr>
        </p:nvSpPr>
        <p:spPr>
          <a:xfrm>
            <a:off x="2716149" y="9737773"/>
            <a:ext cx="63707" cy="63723"/>
          </a:xfrm>
          <a:custGeom>
            <a:avLst/>
            <a:gdLst>
              <a:gd name="connsiteX0" fmla="*/ 256874 w 322007"/>
              <a:gd name="connsiteY0" fmla="*/ 136318 h 322077"/>
              <a:gd name="connsiteX1" fmla="*/ 253778 w 322007"/>
              <a:gd name="connsiteY1" fmla="*/ 195986 h 322077"/>
              <a:gd name="connsiteX2" fmla="*/ 216814 w 322007"/>
              <a:gd name="connsiteY2" fmla="*/ 242989 h 322077"/>
              <a:gd name="connsiteX3" fmla="*/ 112582 w 322007"/>
              <a:gd name="connsiteY3" fmla="*/ 247586 h 322077"/>
              <a:gd name="connsiteX4" fmla="*/ 74117 w 322007"/>
              <a:gd name="connsiteY4" fmla="*/ 208557 h 322077"/>
              <a:gd name="connsiteX5" fmla="*/ 65110 w 322007"/>
              <a:gd name="connsiteY5" fmla="*/ 136411 h 322077"/>
              <a:gd name="connsiteX6" fmla="*/ 37152 w 322007"/>
              <a:gd name="connsiteY6" fmla="*/ 136411 h 322077"/>
              <a:gd name="connsiteX7" fmla="*/ 37152 w 322007"/>
              <a:gd name="connsiteY7" fmla="*/ 271885 h 322077"/>
              <a:gd name="connsiteX8" fmla="*/ 50193 w 322007"/>
              <a:gd name="connsiteY8" fmla="*/ 284925 h 322077"/>
              <a:gd name="connsiteX9" fmla="*/ 65016 w 322007"/>
              <a:gd name="connsiteY9" fmla="*/ 284925 h 322077"/>
              <a:gd name="connsiteX10" fmla="*/ 271510 w 322007"/>
              <a:gd name="connsiteY10" fmla="*/ 284925 h 322077"/>
              <a:gd name="connsiteX11" fmla="*/ 284926 w 322007"/>
              <a:gd name="connsiteY11" fmla="*/ 271415 h 322077"/>
              <a:gd name="connsiteX12" fmla="*/ 284926 w 322007"/>
              <a:gd name="connsiteY12" fmla="*/ 136318 h 322077"/>
              <a:gd name="connsiteX13" fmla="*/ 160992 w 322007"/>
              <a:gd name="connsiteY13" fmla="*/ 99072 h 322077"/>
              <a:gd name="connsiteX14" fmla="*/ 99072 w 322007"/>
              <a:gd name="connsiteY14" fmla="*/ 160992 h 322077"/>
              <a:gd name="connsiteX15" fmla="*/ 161086 w 322007"/>
              <a:gd name="connsiteY15" fmla="*/ 223005 h 322077"/>
              <a:gd name="connsiteX16" fmla="*/ 223006 w 322007"/>
              <a:gd name="connsiteY16" fmla="*/ 160992 h 322077"/>
              <a:gd name="connsiteX17" fmla="*/ 160992 w 322007"/>
              <a:gd name="connsiteY17" fmla="*/ 99072 h 322077"/>
              <a:gd name="connsiteX18" fmla="*/ 235671 w 322007"/>
              <a:gd name="connsiteY18" fmla="*/ 37152 h 322077"/>
              <a:gd name="connsiteX19" fmla="*/ 223006 w 322007"/>
              <a:gd name="connsiteY19" fmla="*/ 49536 h 322077"/>
              <a:gd name="connsiteX20" fmla="*/ 223006 w 322007"/>
              <a:gd name="connsiteY20" fmla="*/ 86782 h 322077"/>
              <a:gd name="connsiteX21" fmla="*/ 235577 w 322007"/>
              <a:gd name="connsiteY21" fmla="*/ 99166 h 322077"/>
              <a:gd name="connsiteX22" fmla="*/ 272166 w 322007"/>
              <a:gd name="connsiteY22" fmla="*/ 99166 h 322077"/>
              <a:gd name="connsiteX23" fmla="*/ 284926 w 322007"/>
              <a:gd name="connsiteY23" fmla="*/ 86406 h 322077"/>
              <a:gd name="connsiteX24" fmla="*/ 284926 w 322007"/>
              <a:gd name="connsiteY24" fmla="*/ 49817 h 322077"/>
              <a:gd name="connsiteX25" fmla="*/ 272260 w 322007"/>
              <a:gd name="connsiteY25" fmla="*/ 37152 h 322077"/>
              <a:gd name="connsiteX26" fmla="*/ 37340 w 322007"/>
              <a:gd name="connsiteY26" fmla="*/ 0 h 322077"/>
              <a:gd name="connsiteX27" fmla="*/ 284738 w 322007"/>
              <a:gd name="connsiteY27" fmla="*/ 0 h 322077"/>
              <a:gd name="connsiteX28" fmla="*/ 321890 w 322007"/>
              <a:gd name="connsiteY28" fmla="*/ 33493 h 322077"/>
              <a:gd name="connsiteX29" fmla="*/ 321984 w 322007"/>
              <a:gd name="connsiteY29" fmla="*/ 36683 h 322077"/>
              <a:gd name="connsiteX30" fmla="*/ 321984 w 322007"/>
              <a:gd name="connsiteY30" fmla="*/ 285394 h 322077"/>
              <a:gd name="connsiteX31" fmla="*/ 289617 w 322007"/>
              <a:gd name="connsiteY31" fmla="*/ 321796 h 322077"/>
              <a:gd name="connsiteX32" fmla="*/ 285395 w 322007"/>
              <a:gd name="connsiteY32" fmla="*/ 322077 h 322077"/>
              <a:gd name="connsiteX33" fmla="*/ 36683 w 322007"/>
              <a:gd name="connsiteY33" fmla="*/ 322077 h 322077"/>
              <a:gd name="connsiteX34" fmla="*/ 469 w 322007"/>
              <a:gd name="connsiteY34" fmla="*/ 290367 h 322077"/>
              <a:gd name="connsiteX35" fmla="*/ 0 w 322007"/>
              <a:gd name="connsiteY35" fmla="*/ 284175 h 322077"/>
              <a:gd name="connsiteX36" fmla="*/ 0 w 322007"/>
              <a:gd name="connsiteY36" fmla="*/ 37809 h 322077"/>
              <a:gd name="connsiteX37" fmla="*/ 30679 w 322007"/>
              <a:gd name="connsiteY37" fmla="*/ 563 h 322077"/>
              <a:gd name="connsiteX38" fmla="*/ 37340 w 322007"/>
              <a:gd name="connsiteY38" fmla="*/ 0 h 322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22007" h="322077">
                <a:moveTo>
                  <a:pt x="256874" y="136318"/>
                </a:moveTo>
                <a:cubicBezTo>
                  <a:pt x="262034" y="156676"/>
                  <a:pt x="261096" y="176565"/>
                  <a:pt x="253778" y="195986"/>
                </a:cubicBezTo>
                <a:cubicBezTo>
                  <a:pt x="246366" y="215500"/>
                  <a:pt x="233983" y="231168"/>
                  <a:pt x="216814" y="242989"/>
                </a:cubicBezTo>
                <a:cubicBezTo>
                  <a:pt x="185760" y="264191"/>
                  <a:pt x="145137" y="265974"/>
                  <a:pt x="112582" y="247586"/>
                </a:cubicBezTo>
                <a:cubicBezTo>
                  <a:pt x="96070" y="238204"/>
                  <a:pt x="83123" y="225257"/>
                  <a:pt x="74117" y="208557"/>
                </a:cubicBezTo>
                <a:cubicBezTo>
                  <a:pt x="61733" y="185760"/>
                  <a:pt x="58824" y="161648"/>
                  <a:pt x="65110" y="136411"/>
                </a:cubicBezTo>
                <a:lnTo>
                  <a:pt x="37152" y="136411"/>
                </a:lnTo>
                <a:lnTo>
                  <a:pt x="37152" y="271885"/>
                </a:lnTo>
                <a:cubicBezTo>
                  <a:pt x="37152" y="279671"/>
                  <a:pt x="42406" y="284925"/>
                  <a:pt x="50193" y="284925"/>
                </a:cubicBezTo>
                <a:cubicBezTo>
                  <a:pt x="55165" y="285019"/>
                  <a:pt x="60044" y="284925"/>
                  <a:pt x="65016" y="284925"/>
                </a:cubicBezTo>
                <a:lnTo>
                  <a:pt x="271510" y="284925"/>
                </a:lnTo>
                <a:cubicBezTo>
                  <a:pt x="279859" y="284925"/>
                  <a:pt x="284926" y="279859"/>
                  <a:pt x="284926" y="271415"/>
                </a:cubicBezTo>
                <a:lnTo>
                  <a:pt x="284926" y="136318"/>
                </a:lnTo>
                <a:close/>
                <a:moveTo>
                  <a:pt x="160992" y="99072"/>
                </a:moveTo>
                <a:cubicBezTo>
                  <a:pt x="126842" y="99072"/>
                  <a:pt x="99166" y="126842"/>
                  <a:pt x="99072" y="160992"/>
                </a:cubicBezTo>
                <a:cubicBezTo>
                  <a:pt x="99072" y="195235"/>
                  <a:pt x="126842" y="223005"/>
                  <a:pt x="161086" y="223005"/>
                </a:cubicBezTo>
                <a:cubicBezTo>
                  <a:pt x="195329" y="222912"/>
                  <a:pt x="223006" y="195235"/>
                  <a:pt x="223006" y="160992"/>
                </a:cubicBezTo>
                <a:cubicBezTo>
                  <a:pt x="222912" y="126748"/>
                  <a:pt x="195236" y="99072"/>
                  <a:pt x="160992" y="99072"/>
                </a:cubicBezTo>
                <a:close/>
                <a:moveTo>
                  <a:pt x="235671" y="37152"/>
                </a:moveTo>
                <a:cubicBezTo>
                  <a:pt x="228541" y="37246"/>
                  <a:pt x="223006" y="42406"/>
                  <a:pt x="223006" y="49536"/>
                </a:cubicBezTo>
                <a:cubicBezTo>
                  <a:pt x="222912" y="62014"/>
                  <a:pt x="222912" y="74398"/>
                  <a:pt x="223006" y="86782"/>
                </a:cubicBezTo>
                <a:cubicBezTo>
                  <a:pt x="223006" y="93818"/>
                  <a:pt x="228541" y="99166"/>
                  <a:pt x="235577" y="99166"/>
                </a:cubicBezTo>
                <a:lnTo>
                  <a:pt x="272166" y="99166"/>
                </a:lnTo>
                <a:cubicBezTo>
                  <a:pt x="279578" y="99166"/>
                  <a:pt x="284926" y="93818"/>
                  <a:pt x="284926" y="86406"/>
                </a:cubicBezTo>
                <a:lnTo>
                  <a:pt x="284926" y="49817"/>
                </a:lnTo>
                <a:cubicBezTo>
                  <a:pt x="284926" y="42593"/>
                  <a:pt x="279578" y="37246"/>
                  <a:pt x="272260" y="37152"/>
                </a:cubicBezTo>
                <a:close/>
                <a:moveTo>
                  <a:pt x="37340" y="0"/>
                </a:moveTo>
                <a:lnTo>
                  <a:pt x="284738" y="0"/>
                </a:lnTo>
                <a:cubicBezTo>
                  <a:pt x="304065" y="0"/>
                  <a:pt x="319920" y="14354"/>
                  <a:pt x="321890" y="33493"/>
                </a:cubicBezTo>
                <a:cubicBezTo>
                  <a:pt x="322078" y="34619"/>
                  <a:pt x="321984" y="35651"/>
                  <a:pt x="321984" y="36683"/>
                </a:cubicBezTo>
                <a:lnTo>
                  <a:pt x="321984" y="285394"/>
                </a:lnTo>
                <a:cubicBezTo>
                  <a:pt x="321984" y="303783"/>
                  <a:pt x="307817" y="319732"/>
                  <a:pt x="289617" y="321796"/>
                </a:cubicBezTo>
                <a:cubicBezTo>
                  <a:pt x="288209" y="321983"/>
                  <a:pt x="286802" y="322077"/>
                  <a:pt x="285395" y="322077"/>
                </a:cubicBezTo>
                <a:lnTo>
                  <a:pt x="36683" y="322077"/>
                </a:lnTo>
                <a:cubicBezTo>
                  <a:pt x="18670" y="322077"/>
                  <a:pt x="2815" y="308192"/>
                  <a:pt x="469" y="290367"/>
                </a:cubicBezTo>
                <a:cubicBezTo>
                  <a:pt x="94" y="288303"/>
                  <a:pt x="0" y="286239"/>
                  <a:pt x="0" y="284175"/>
                </a:cubicBezTo>
                <a:lnTo>
                  <a:pt x="0" y="37809"/>
                </a:lnTo>
                <a:cubicBezTo>
                  <a:pt x="0" y="19233"/>
                  <a:pt x="12384" y="4128"/>
                  <a:pt x="30679" y="563"/>
                </a:cubicBezTo>
                <a:cubicBezTo>
                  <a:pt x="32837" y="188"/>
                  <a:pt x="35088" y="0"/>
                  <a:pt x="37340" y="0"/>
                </a:cubicBezTo>
                <a:close/>
              </a:path>
            </a:pathLst>
          </a:custGeom>
          <a:solidFill>
            <a:schemeClr val="tx1"/>
          </a:solidFill>
        </p:spPr>
        <p:txBody>
          <a:bodyPr wrap="square">
            <a:noAutofit/>
          </a:bodyPr>
          <a:lstStyle>
            <a:lvl1pPr>
              <a:defRPr sz="100">
                <a:noFill/>
              </a:defRPr>
            </a:lvl1pPr>
          </a:lstStyle>
          <a:p>
            <a:endParaRPr lang="en-US"/>
          </a:p>
        </p:txBody>
      </p:sp>
      <p:sp>
        <p:nvSpPr>
          <p:cNvPr id="16" name="Espace réservé du graphique SmartArt 58">
            <a:extLst>
              <a:ext uri="{FF2B5EF4-FFF2-40B4-BE49-F238E27FC236}">
                <a16:creationId xmlns:a16="http://schemas.microsoft.com/office/drawing/2014/main" id="{19476A09-F1E7-F48A-CBF7-76B4EB28472E}"/>
              </a:ext>
            </a:extLst>
          </p:cNvPr>
          <p:cNvSpPr>
            <a:spLocks noGrp="1" noChangeAspect="1"/>
          </p:cNvSpPr>
          <p:nvPr>
            <p:ph type="dgm" sz="quarter" idx="24"/>
          </p:nvPr>
        </p:nvSpPr>
        <p:spPr>
          <a:xfrm>
            <a:off x="2146658" y="9743192"/>
            <a:ext cx="65075" cy="52884"/>
          </a:xfrm>
          <a:custGeom>
            <a:avLst/>
            <a:gdLst>
              <a:gd name="connsiteX0" fmla="*/ 227696 w 328925"/>
              <a:gd name="connsiteY0" fmla="*/ 0 h 267294"/>
              <a:gd name="connsiteX1" fmla="*/ 276950 w 328925"/>
              <a:gd name="connsiteY1" fmla="*/ 21297 h 267294"/>
              <a:gd name="connsiteX2" fmla="*/ 319825 w 328925"/>
              <a:gd name="connsiteY2" fmla="*/ 4878 h 267294"/>
              <a:gd name="connsiteX3" fmla="*/ 290179 w 328925"/>
              <a:gd name="connsiteY3" fmla="*/ 42219 h 267294"/>
              <a:gd name="connsiteX4" fmla="*/ 328925 w 328925"/>
              <a:gd name="connsiteY4" fmla="*/ 31617 h 267294"/>
              <a:gd name="connsiteX5" fmla="*/ 295245 w 328925"/>
              <a:gd name="connsiteY5" fmla="*/ 66518 h 267294"/>
              <a:gd name="connsiteX6" fmla="*/ 103387 w 328925"/>
              <a:gd name="connsiteY6" fmla="*/ 267294 h 267294"/>
              <a:gd name="connsiteX7" fmla="*/ 0 w 328925"/>
              <a:gd name="connsiteY7" fmla="*/ 236990 h 267294"/>
              <a:gd name="connsiteX8" fmla="*/ 99916 w 328925"/>
              <a:gd name="connsiteY8" fmla="*/ 209031 h 267294"/>
              <a:gd name="connsiteX9" fmla="*/ 36870 w 328925"/>
              <a:gd name="connsiteY9" fmla="*/ 162121 h 267294"/>
              <a:gd name="connsiteX10" fmla="*/ 67361 w 328925"/>
              <a:gd name="connsiteY10" fmla="*/ 160995 h 267294"/>
              <a:gd name="connsiteX11" fmla="*/ 13228 w 328925"/>
              <a:gd name="connsiteY11" fmla="*/ 94007 h 267294"/>
              <a:gd name="connsiteX12" fmla="*/ 43719 w 328925"/>
              <a:gd name="connsiteY12" fmla="*/ 102451 h 267294"/>
              <a:gd name="connsiteX13" fmla="*/ 22891 w 328925"/>
              <a:gd name="connsiteY13" fmla="*/ 12290 h 267294"/>
              <a:gd name="connsiteX14" fmla="*/ 161929 w 328925"/>
              <a:gd name="connsiteY14" fmla="*/ 82843 h 267294"/>
              <a:gd name="connsiteX15" fmla="*/ 227696 w 328925"/>
              <a:gd name="connsiteY15" fmla="*/ 0 h 267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28925" h="267294">
                <a:moveTo>
                  <a:pt x="227696" y="0"/>
                </a:moveTo>
                <a:cubicBezTo>
                  <a:pt x="247116" y="0"/>
                  <a:pt x="264660" y="8162"/>
                  <a:pt x="276950" y="21297"/>
                </a:cubicBezTo>
                <a:cubicBezTo>
                  <a:pt x="292336" y="18294"/>
                  <a:pt x="306784" y="12665"/>
                  <a:pt x="319825" y="4878"/>
                </a:cubicBezTo>
                <a:cubicBezTo>
                  <a:pt x="314853" y="20640"/>
                  <a:pt x="304064" y="33869"/>
                  <a:pt x="290179" y="42219"/>
                </a:cubicBezTo>
                <a:cubicBezTo>
                  <a:pt x="303782" y="40624"/>
                  <a:pt x="316823" y="36965"/>
                  <a:pt x="328925" y="31617"/>
                </a:cubicBezTo>
                <a:cubicBezTo>
                  <a:pt x="319919" y="45127"/>
                  <a:pt x="308473" y="57042"/>
                  <a:pt x="295245" y="66518"/>
                </a:cubicBezTo>
                <a:cubicBezTo>
                  <a:pt x="299560" y="161464"/>
                  <a:pt x="228728" y="267294"/>
                  <a:pt x="103387" y="267294"/>
                </a:cubicBezTo>
                <a:cubicBezTo>
                  <a:pt x="65297" y="267294"/>
                  <a:pt x="29834" y="256129"/>
                  <a:pt x="0" y="236990"/>
                </a:cubicBezTo>
                <a:cubicBezTo>
                  <a:pt x="35744" y="241212"/>
                  <a:pt x="71489" y="231267"/>
                  <a:pt x="99916" y="209031"/>
                </a:cubicBezTo>
                <a:cubicBezTo>
                  <a:pt x="70363" y="208468"/>
                  <a:pt x="45407" y="188954"/>
                  <a:pt x="36870" y="162121"/>
                </a:cubicBezTo>
                <a:cubicBezTo>
                  <a:pt x="47471" y="164185"/>
                  <a:pt x="57791" y="163622"/>
                  <a:pt x="67361" y="160995"/>
                </a:cubicBezTo>
                <a:cubicBezTo>
                  <a:pt x="34900" y="154522"/>
                  <a:pt x="12477" y="125250"/>
                  <a:pt x="13228" y="94007"/>
                </a:cubicBezTo>
                <a:cubicBezTo>
                  <a:pt x="22328" y="99074"/>
                  <a:pt x="32742" y="102076"/>
                  <a:pt x="43719" y="102451"/>
                </a:cubicBezTo>
                <a:cubicBezTo>
                  <a:pt x="13697" y="82374"/>
                  <a:pt x="5160" y="42688"/>
                  <a:pt x="22891" y="12290"/>
                </a:cubicBezTo>
                <a:cubicBezTo>
                  <a:pt x="56196" y="53102"/>
                  <a:pt x="105920" y="80028"/>
                  <a:pt x="161929" y="82843"/>
                </a:cubicBezTo>
                <a:cubicBezTo>
                  <a:pt x="152172" y="40624"/>
                  <a:pt x="184164" y="0"/>
                  <a:pt x="227696" y="0"/>
                </a:cubicBezTo>
                <a:close/>
              </a:path>
            </a:pathLst>
          </a:custGeom>
          <a:solidFill>
            <a:schemeClr val="tx1"/>
          </a:solidFill>
        </p:spPr>
        <p:txBody>
          <a:bodyPr wrap="square">
            <a:noAutofit/>
          </a:bodyPr>
          <a:lstStyle>
            <a:lvl1pPr>
              <a:defRPr sz="100">
                <a:noFill/>
              </a:defRPr>
            </a:lvl1pPr>
          </a:lstStyle>
          <a:p>
            <a:endParaRPr lang="en-US"/>
          </a:p>
        </p:txBody>
      </p:sp>
      <p:sp>
        <p:nvSpPr>
          <p:cNvPr id="17" name="Espace réservé du texte 14">
            <a:extLst>
              <a:ext uri="{FF2B5EF4-FFF2-40B4-BE49-F238E27FC236}">
                <a16:creationId xmlns:a16="http://schemas.microsoft.com/office/drawing/2014/main" id="{69041E56-3DAB-6F52-8216-1BC5D148247A}"/>
              </a:ext>
            </a:extLst>
          </p:cNvPr>
          <p:cNvSpPr>
            <a:spLocks noGrp="1"/>
          </p:cNvSpPr>
          <p:nvPr>
            <p:ph type="body" sz="quarter" idx="28" hasCustomPrompt="1"/>
          </p:nvPr>
        </p:nvSpPr>
        <p:spPr>
          <a:xfrm>
            <a:off x="759320" y="9727090"/>
            <a:ext cx="6041035" cy="85986"/>
          </a:xfrm>
        </p:spPr>
        <p:txBody>
          <a:bodyPr/>
          <a:lstStyle>
            <a:lvl1pPr>
              <a:lnSpc>
                <a:spcPct val="110000"/>
              </a:lnSpc>
              <a:spcBef>
                <a:spcPts val="0"/>
              </a:spcBef>
              <a:tabLst/>
              <a:defRPr sz="549"/>
            </a:lvl1pPr>
            <a:lvl5pPr>
              <a:defRPr/>
            </a:lvl5pPr>
          </a:lstStyle>
          <a:p>
            <a:pPr lvl="0"/>
            <a:r>
              <a:rPr lang="fr-FR"/>
              <a:t>Plus d’informations : www.mediametrie.fr      @Mediametrie      Mediametrie.officiel      Médiametrie</a:t>
            </a:r>
          </a:p>
        </p:txBody>
      </p:sp>
      <p:sp>
        <p:nvSpPr>
          <p:cNvPr id="18" name="Titre 4">
            <a:extLst>
              <a:ext uri="{FF2B5EF4-FFF2-40B4-BE49-F238E27FC236}">
                <a16:creationId xmlns:a16="http://schemas.microsoft.com/office/drawing/2014/main" id="{D3F71C73-2617-E836-90C0-55ACCFEB27E5}"/>
              </a:ext>
            </a:extLst>
          </p:cNvPr>
          <p:cNvSpPr>
            <a:spLocks noGrp="1"/>
          </p:cNvSpPr>
          <p:nvPr>
            <p:ph type="title" hasCustomPrompt="1"/>
          </p:nvPr>
        </p:nvSpPr>
        <p:spPr>
          <a:xfrm>
            <a:off x="2471335" y="646951"/>
            <a:ext cx="4293199" cy="177293"/>
          </a:xfrm>
          <a:prstGeom prst="rect">
            <a:avLst/>
          </a:prstGeom>
        </p:spPr>
        <p:txBody>
          <a:bodyPr/>
          <a:lstStyle>
            <a:lvl1pPr algn="r">
              <a:defRPr sz="1280"/>
            </a:lvl1pPr>
          </a:lstStyle>
          <a:p>
            <a:r>
              <a:rPr lang="fr-FR" dirty="0"/>
              <a:t>Communiqué de Presse</a:t>
            </a:r>
            <a:endParaRPr lang="en-US" dirty="0"/>
          </a:p>
        </p:txBody>
      </p:sp>
      <p:sp>
        <p:nvSpPr>
          <p:cNvPr id="19" name="Espace réservé du texte 10">
            <a:extLst>
              <a:ext uri="{FF2B5EF4-FFF2-40B4-BE49-F238E27FC236}">
                <a16:creationId xmlns:a16="http://schemas.microsoft.com/office/drawing/2014/main" id="{1F1F4C4D-1C01-82FF-5AF1-79AAF650731C}"/>
              </a:ext>
            </a:extLst>
          </p:cNvPr>
          <p:cNvSpPr>
            <a:spLocks noGrp="1"/>
          </p:cNvSpPr>
          <p:nvPr>
            <p:ph type="body" sz="quarter" idx="13" hasCustomPrompt="1"/>
          </p:nvPr>
        </p:nvSpPr>
        <p:spPr>
          <a:xfrm>
            <a:off x="2471335" y="901262"/>
            <a:ext cx="4296178" cy="246478"/>
          </a:xfrm>
        </p:spPr>
        <p:txBody>
          <a:bodyPr/>
          <a:lstStyle>
            <a:lvl1pPr algn="r">
              <a:lnSpc>
                <a:spcPct val="89000"/>
              </a:lnSpc>
              <a:spcBef>
                <a:spcPts val="0"/>
              </a:spcBef>
              <a:defRPr sz="900"/>
            </a:lvl1pPr>
            <a:lvl2pPr marL="0" indent="0" algn="r">
              <a:lnSpc>
                <a:spcPct val="89000"/>
              </a:lnSpc>
              <a:spcBef>
                <a:spcPts val="0"/>
              </a:spcBef>
              <a:buNone/>
              <a:defRPr sz="900" b="0">
                <a:solidFill>
                  <a:schemeClr val="accent6"/>
                </a:solidFill>
              </a:defRPr>
            </a:lvl2pPr>
          </a:lstStyle>
          <a:p>
            <a:pPr lvl="1"/>
            <a:r>
              <a:rPr lang="fr-FR" dirty="0"/>
              <a:t>L’audio, boosté par l’écoute digitale</a:t>
            </a:r>
          </a:p>
          <a:p>
            <a:pPr lvl="0"/>
            <a:r>
              <a:rPr lang="fr-FR" dirty="0"/>
              <a:t>L’audio </a:t>
            </a:r>
          </a:p>
        </p:txBody>
      </p:sp>
      <p:pic>
        <p:nvPicPr>
          <p:cNvPr id="21" name="Image 20">
            <a:extLst>
              <a:ext uri="{FF2B5EF4-FFF2-40B4-BE49-F238E27FC236}">
                <a16:creationId xmlns:a16="http://schemas.microsoft.com/office/drawing/2014/main" id="{17E4408B-0EF1-682D-4829-9EEB353CECF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675638" y="646951"/>
            <a:ext cx="522993" cy="560146"/>
          </a:xfrm>
          <a:prstGeom prst="rect">
            <a:avLst/>
          </a:prstGeom>
        </p:spPr>
      </p:pic>
    </p:spTree>
    <p:extLst>
      <p:ext uri="{BB962C8B-B14F-4D97-AF65-F5344CB8AC3E}">
        <p14:creationId xmlns:p14="http://schemas.microsoft.com/office/powerpoint/2010/main" val="4998798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487613" y="1129610"/>
            <a:ext cx="4293290" cy="297774"/>
          </a:xfrm>
          <a:prstGeom prst="rect">
            <a:avLst/>
          </a:prstGeom>
        </p:spPr>
        <p:txBody>
          <a:bodyPr vert="horz" wrap="square" lIns="0" tIns="0" rIns="0" bIns="0" rtlCol="0" anchor="ctr">
            <a:spAutoFit/>
          </a:bodyPr>
          <a:lstStyle/>
          <a:p>
            <a:pPr lvl="0" algn="r"/>
            <a:r>
              <a:rPr lang="fr-FR"/>
              <a:t>Modifiez le style du titre</a:t>
            </a:r>
            <a:endParaRPr lang="en-US"/>
          </a:p>
        </p:txBody>
      </p:sp>
      <p:sp>
        <p:nvSpPr>
          <p:cNvPr id="3" name="Text Placeholder 2"/>
          <p:cNvSpPr>
            <a:spLocks noGrp="1"/>
          </p:cNvSpPr>
          <p:nvPr>
            <p:ph type="body" idx="1"/>
          </p:nvPr>
        </p:nvSpPr>
        <p:spPr>
          <a:xfrm>
            <a:off x="760842" y="2545790"/>
            <a:ext cx="6006671" cy="1210781"/>
          </a:xfrm>
          <a:prstGeom prst="rect">
            <a:avLst/>
          </a:prstGeom>
        </p:spPr>
        <p:txBody>
          <a:bodyPr vert="horz" wrap="square" lIns="0" tIns="0" rIns="0" bIns="0" rtlCol="0">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2"/>
          </p:nvPr>
        </p:nvSpPr>
        <p:spPr>
          <a:xfrm>
            <a:off x="5071518" y="1420241"/>
            <a:ext cx="1709385" cy="178962"/>
          </a:xfrm>
          <a:prstGeom prst="rect">
            <a:avLst/>
          </a:prstGeom>
        </p:spPr>
        <p:txBody>
          <a:bodyPr vert="horz" lIns="0" tIns="0" rIns="0" bIns="0" rtlCol="0" anchor="ctr"/>
          <a:lstStyle>
            <a:lvl1pPr algn="r">
              <a:defRPr sz="1050" b="1">
                <a:solidFill>
                  <a:schemeClr val="tx1"/>
                </a:solidFill>
              </a:defRPr>
            </a:lvl1pPr>
          </a:lstStyle>
          <a:p>
            <a:r>
              <a:rPr lang="fr-FR"/>
              <a:t>13 Janvier 2022</a:t>
            </a:r>
          </a:p>
        </p:txBody>
      </p:sp>
      <p:sp>
        <p:nvSpPr>
          <p:cNvPr id="5" name="Footer Placeholder 4"/>
          <p:cNvSpPr>
            <a:spLocks noGrp="1"/>
          </p:cNvSpPr>
          <p:nvPr>
            <p:ph type="ftr" sz="quarter" idx="3"/>
          </p:nvPr>
        </p:nvSpPr>
        <p:spPr>
          <a:xfrm>
            <a:off x="778772" y="10146996"/>
            <a:ext cx="3156949" cy="292110"/>
          </a:xfrm>
          <a:prstGeom prst="rect">
            <a:avLst/>
          </a:prstGeom>
        </p:spPr>
        <p:txBody>
          <a:bodyPr vert="horz" lIns="0" tIns="0" rIns="0" bIns="0" rtlCol="0" anchor="ctr"/>
          <a:lstStyle>
            <a:lvl1pPr algn="l">
              <a:defRPr sz="650" b="1">
                <a:solidFill>
                  <a:schemeClr val="tx1"/>
                </a:solidFill>
              </a:defRPr>
            </a:lvl1pPr>
          </a:lstStyle>
          <a:p>
            <a:r>
              <a:rPr lang="fr-FR"/>
              <a:t>Médiamétrie — Copyright Médiamétrie —Tous droits réservés</a:t>
            </a:r>
          </a:p>
        </p:txBody>
      </p:sp>
      <p:sp>
        <p:nvSpPr>
          <p:cNvPr id="19" name="Forme libre : forme 18">
            <a:extLst>
              <a:ext uri="{FF2B5EF4-FFF2-40B4-BE49-F238E27FC236}">
                <a16:creationId xmlns:a16="http://schemas.microsoft.com/office/drawing/2014/main" id="{5471E4DF-AEF6-4B12-B549-6C706FF6D983}"/>
              </a:ext>
            </a:extLst>
          </p:cNvPr>
          <p:cNvSpPr>
            <a:spLocks noChangeAspect="1"/>
          </p:cNvSpPr>
          <p:nvPr/>
        </p:nvSpPr>
        <p:spPr>
          <a:xfrm>
            <a:off x="2465321" y="-497248"/>
            <a:ext cx="142838" cy="381895"/>
          </a:xfrm>
          <a:custGeom>
            <a:avLst/>
            <a:gdLst>
              <a:gd name="connsiteX0" fmla="*/ 18072 w 383013"/>
              <a:gd name="connsiteY0" fmla="*/ 0 h 407275"/>
              <a:gd name="connsiteX1" fmla="*/ 128617 w 383013"/>
              <a:gd name="connsiteY1" fmla="*/ 0 h 407275"/>
              <a:gd name="connsiteX2" fmla="*/ 128631 w 383013"/>
              <a:gd name="connsiteY2" fmla="*/ 14 h 407275"/>
              <a:gd name="connsiteX3" fmla="*/ 128635 w 383013"/>
              <a:gd name="connsiteY3" fmla="*/ 14 h 407275"/>
              <a:gd name="connsiteX4" fmla="*/ 171158 w 383013"/>
              <a:gd name="connsiteY4" fmla="*/ 42541 h 407275"/>
              <a:gd name="connsiteX5" fmla="*/ 191465 w 383013"/>
              <a:gd name="connsiteY5" fmla="*/ 62848 h 407275"/>
              <a:gd name="connsiteX6" fmla="*/ 254306 w 383013"/>
              <a:gd name="connsiteY6" fmla="*/ 0 h 407275"/>
              <a:gd name="connsiteX7" fmla="*/ 341851 w 383013"/>
              <a:gd name="connsiteY7" fmla="*/ 0 h 407275"/>
              <a:gd name="connsiteX8" fmla="*/ 341837 w 383013"/>
              <a:gd name="connsiteY8" fmla="*/ 14 h 407275"/>
              <a:gd name="connsiteX9" fmla="*/ 341874 w 383013"/>
              <a:gd name="connsiteY9" fmla="*/ 14 h 407275"/>
              <a:gd name="connsiteX10" fmla="*/ 341877 w 383013"/>
              <a:gd name="connsiteY10" fmla="*/ 11 h 407275"/>
              <a:gd name="connsiteX11" fmla="*/ 364934 w 383013"/>
              <a:gd name="connsiteY11" fmla="*/ 11 h 407275"/>
              <a:gd name="connsiteX12" fmla="*/ 383013 w 383013"/>
              <a:gd name="connsiteY12" fmla="*/ 18083 h 407275"/>
              <a:gd name="connsiteX13" fmla="*/ 383013 w 383013"/>
              <a:gd name="connsiteY13" fmla="*/ 336545 h 407275"/>
              <a:gd name="connsiteX14" fmla="*/ 378526 w 383013"/>
              <a:gd name="connsiteY14" fmla="*/ 350074 h 407275"/>
              <a:gd name="connsiteX15" fmla="*/ 378519 w 383013"/>
              <a:gd name="connsiteY15" fmla="*/ 350077 h 407275"/>
              <a:gd name="connsiteX16" fmla="*/ 378519 w 383013"/>
              <a:gd name="connsiteY16" fmla="*/ 350077 h 407275"/>
              <a:gd name="connsiteX17" fmla="*/ 365221 w 383013"/>
              <a:gd name="connsiteY17" fmla="*/ 354640 h 407275"/>
              <a:gd name="connsiteX18" fmla="*/ 365084 w 383013"/>
              <a:gd name="connsiteY18" fmla="*/ 354640 h 407275"/>
              <a:gd name="connsiteX19" fmla="*/ 364927 w 383013"/>
              <a:gd name="connsiteY19" fmla="*/ 354646 h 407275"/>
              <a:gd name="connsiteX20" fmla="*/ 244112 w 383013"/>
              <a:gd name="connsiteY20" fmla="*/ 354646 h 407275"/>
              <a:gd name="connsiteX21" fmla="*/ 191476 w 383013"/>
              <a:gd name="connsiteY21" fmla="*/ 407275 h 407275"/>
              <a:gd name="connsiteX22" fmla="*/ 138847 w 383013"/>
              <a:gd name="connsiteY22" fmla="*/ 354646 h 407275"/>
              <a:gd name="connsiteX23" fmla="*/ 18091 w 383013"/>
              <a:gd name="connsiteY23" fmla="*/ 354646 h 407275"/>
              <a:gd name="connsiteX24" fmla="*/ 17934 w 383013"/>
              <a:gd name="connsiteY24" fmla="*/ 354640 h 407275"/>
              <a:gd name="connsiteX25" fmla="*/ 17797 w 383013"/>
              <a:gd name="connsiteY25" fmla="*/ 354640 h 407275"/>
              <a:gd name="connsiteX26" fmla="*/ 4499 w 383013"/>
              <a:gd name="connsiteY26" fmla="*/ 350077 h 407275"/>
              <a:gd name="connsiteX27" fmla="*/ 1332 w 383013"/>
              <a:gd name="connsiteY27" fmla="*/ 340527 h 407275"/>
              <a:gd name="connsiteX28" fmla="*/ 392 w 383013"/>
              <a:gd name="connsiteY28" fmla="*/ 341467 h 407275"/>
              <a:gd name="connsiteX29" fmla="*/ 0 w 383013"/>
              <a:gd name="connsiteY29" fmla="*/ 336541 h 407275"/>
              <a:gd name="connsiteX30" fmla="*/ 0 w 383013"/>
              <a:gd name="connsiteY30" fmla="*/ 18073 h 407275"/>
              <a:gd name="connsiteX31" fmla="*/ 18072 w 383013"/>
              <a:gd name="connsiteY31" fmla="*/ 0 h 407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3013" h="407275">
                <a:moveTo>
                  <a:pt x="18072" y="0"/>
                </a:moveTo>
                <a:lnTo>
                  <a:pt x="128617" y="0"/>
                </a:lnTo>
                <a:lnTo>
                  <a:pt x="128631" y="14"/>
                </a:lnTo>
                <a:lnTo>
                  <a:pt x="128635" y="14"/>
                </a:lnTo>
                <a:lnTo>
                  <a:pt x="171158" y="42541"/>
                </a:lnTo>
                <a:lnTo>
                  <a:pt x="191465" y="62848"/>
                </a:lnTo>
                <a:lnTo>
                  <a:pt x="254306" y="0"/>
                </a:lnTo>
                <a:lnTo>
                  <a:pt x="341851" y="0"/>
                </a:lnTo>
                <a:lnTo>
                  <a:pt x="341837" y="14"/>
                </a:lnTo>
                <a:lnTo>
                  <a:pt x="341874" y="14"/>
                </a:lnTo>
                <a:lnTo>
                  <a:pt x="341877" y="11"/>
                </a:lnTo>
                <a:lnTo>
                  <a:pt x="364934" y="11"/>
                </a:lnTo>
                <a:cubicBezTo>
                  <a:pt x="376937" y="11"/>
                  <a:pt x="383013" y="6734"/>
                  <a:pt x="383013" y="18083"/>
                </a:cubicBezTo>
                <a:lnTo>
                  <a:pt x="383013" y="336545"/>
                </a:lnTo>
                <a:cubicBezTo>
                  <a:pt x="383013" y="342575"/>
                  <a:pt x="381504" y="347072"/>
                  <a:pt x="378526" y="350074"/>
                </a:cubicBezTo>
                <a:lnTo>
                  <a:pt x="378519" y="350077"/>
                </a:lnTo>
                <a:lnTo>
                  <a:pt x="378519" y="350077"/>
                </a:lnTo>
                <a:cubicBezTo>
                  <a:pt x="375541" y="353080"/>
                  <a:pt x="371095" y="354587"/>
                  <a:pt x="365221" y="354640"/>
                </a:cubicBezTo>
                <a:lnTo>
                  <a:pt x="365084" y="354640"/>
                </a:lnTo>
                <a:cubicBezTo>
                  <a:pt x="365031" y="354640"/>
                  <a:pt x="364979" y="354646"/>
                  <a:pt x="364927" y="354646"/>
                </a:cubicBezTo>
                <a:lnTo>
                  <a:pt x="244112" y="354646"/>
                </a:lnTo>
                <a:lnTo>
                  <a:pt x="191476" y="407275"/>
                </a:lnTo>
                <a:lnTo>
                  <a:pt x="138847" y="354646"/>
                </a:lnTo>
                <a:lnTo>
                  <a:pt x="18091" y="354646"/>
                </a:lnTo>
                <a:cubicBezTo>
                  <a:pt x="18039" y="354646"/>
                  <a:pt x="17987" y="354640"/>
                  <a:pt x="17934" y="354640"/>
                </a:cubicBezTo>
                <a:lnTo>
                  <a:pt x="17797" y="354640"/>
                </a:lnTo>
                <a:cubicBezTo>
                  <a:pt x="11924" y="354587"/>
                  <a:pt x="7477" y="353080"/>
                  <a:pt x="4499" y="350077"/>
                </a:cubicBezTo>
                <a:lnTo>
                  <a:pt x="1332" y="340527"/>
                </a:lnTo>
                <a:lnTo>
                  <a:pt x="392" y="341467"/>
                </a:lnTo>
                <a:cubicBezTo>
                  <a:pt x="131" y="339958"/>
                  <a:pt x="0" y="338311"/>
                  <a:pt x="0" y="336541"/>
                </a:cubicBezTo>
                <a:lnTo>
                  <a:pt x="0" y="18073"/>
                </a:lnTo>
                <a:cubicBezTo>
                  <a:pt x="0" y="6730"/>
                  <a:pt x="6070" y="0"/>
                  <a:pt x="18072" y="0"/>
                </a:cubicBezTo>
                <a:close/>
              </a:path>
            </a:pathLst>
          </a:custGeom>
          <a:solidFill>
            <a:schemeClr val="accent1"/>
          </a:solidFill>
          <a:ln w="52917" cap="flat">
            <a:noFill/>
            <a:prstDash val="solid"/>
            <a:round/>
          </a:ln>
        </p:spPr>
        <p:txBody>
          <a:bodyPr wrap="square" rtlCol="0" anchor="ctr">
            <a:noAutofit/>
          </a:bodyPr>
          <a:lstStyle/>
          <a:p>
            <a:endParaRPr lang="fr-FR" sz="1116"/>
          </a:p>
        </p:txBody>
      </p:sp>
      <p:sp>
        <p:nvSpPr>
          <p:cNvPr id="24" name="Forme libre : forme 23">
            <a:extLst>
              <a:ext uri="{FF2B5EF4-FFF2-40B4-BE49-F238E27FC236}">
                <a16:creationId xmlns:a16="http://schemas.microsoft.com/office/drawing/2014/main" id="{C6EBA69E-BA72-4E83-86B6-74FA72DD6ADB}"/>
              </a:ext>
            </a:extLst>
          </p:cNvPr>
          <p:cNvSpPr>
            <a:spLocks noChangeAspect="1"/>
          </p:cNvSpPr>
          <p:nvPr userDrawn="1"/>
        </p:nvSpPr>
        <p:spPr>
          <a:xfrm>
            <a:off x="2659672" y="-497250"/>
            <a:ext cx="142838" cy="381895"/>
          </a:xfrm>
          <a:custGeom>
            <a:avLst/>
            <a:gdLst>
              <a:gd name="connsiteX0" fmla="*/ 18072 w 383013"/>
              <a:gd name="connsiteY0" fmla="*/ 0 h 407275"/>
              <a:gd name="connsiteX1" fmla="*/ 128617 w 383013"/>
              <a:gd name="connsiteY1" fmla="*/ 0 h 407275"/>
              <a:gd name="connsiteX2" fmla="*/ 128631 w 383013"/>
              <a:gd name="connsiteY2" fmla="*/ 14 h 407275"/>
              <a:gd name="connsiteX3" fmla="*/ 128635 w 383013"/>
              <a:gd name="connsiteY3" fmla="*/ 14 h 407275"/>
              <a:gd name="connsiteX4" fmla="*/ 171158 w 383013"/>
              <a:gd name="connsiteY4" fmla="*/ 42541 h 407275"/>
              <a:gd name="connsiteX5" fmla="*/ 191465 w 383013"/>
              <a:gd name="connsiteY5" fmla="*/ 62848 h 407275"/>
              <a:gd name="connsiteX6" fmla="*/ 254306 w 383013"/>
              <a:gd name="connsiteY6" fmla="*/ 0 h 407275"/>
              <a:gd name="connsiteX7" fmla="*/ 341851 w 383013"/>
              <a:gd name="connsiteY7" fmla="*/ 0 h 407275"/>
              <a:gd name="connsiteX8" fmla="*/ 341837 w 383013"/>
              <a:gd name="connsiteY8" fmla="*/ 14 h 407275"/>
              <a:gd name="connsiteX9" fmla="*/ 341874 w 383013"/>
              <a:gd name="connsiteY9" fmla="*/ 14 h 407275"/>
              <a:gd name="connsiteX10" fmla="*/ 341877 w 383013"/>
              <a:gd name="connsiteY10" fmla="*/ 11 h 407275"/>
              <a:gd name="connsiteX11" fmla="*/ 364934 w 383013"/>
              <a:gd name="connsiteY11" fmla="*/ 11 h 407275"/>
              <a:gd name="connsiteX12" fmla="*/ 383013 w 383013"/>
              <a:gd name="connsiteY12" fmla="*/ 18083 h 407275"/>
              <a:gd name="connsiteX13" fmla="*/ 383013 w 383013"/>
              <a:gd name="connsiteY13" fmla="*/ 336545 h 407275"/>
              <a:gd name="connsiteX14" fmla="*/ 378526 w 383013"/>
              <a:gd name="connsiteY14" fmla="*/ 350074 h 407275"/>
              <a:gd name="connsiteX15" fmla="*/ 378519 w 383013"/>
              <a:gd name="connsiteY15" fmla="*/ 350077 h 407275"/>
              <a:gd name="connsiteX16" fmla="*/ 378519 w 383013"/>
              <a:gd name="connsiteY16" fmla="*/ 350077 h 407275"/>
              <a:gd name="connsiteX17" fmla="*/ 365221 w 383013"/>
              <a:gd name="connsiteY17" fmla="*/ 354640 h 407275"/>
              <a:gd name="connsiteX18" fmla="*/ 365084 w 383013"/>
              <a:gd name="connsiteY18" fmla="*/ 354640 h 407275"/>
              <a:gd name="connsiteX19" fmla="*/ 364927 w 383013"/>
              <a:gd name="connsiteY19" fmla="*/ 354646 h 407275"/>
              <a:gd name="connsiteX20" fmla="*/ 244112 w 383013"/>
              <a:gd name="connsiteY20" fmla="*/ 354646 h 407275"/>
              <a:gd name="connsiteX21" fmla="*/ 191476 w 383013"/>
              <a:gd name="connsiteY21" fmla="*/ 407275 h 407275"/>
              <a:gd name="connsiteX22" fmla="*/ 138847 w 383013"/>
              <a:gd name="connsiteY22" fmla="*/ 354646 h 407275"/>
              <a:gd name="connsiteX23" fmla="*/ 18091 w 383013"/>
              <a:gd name="connsiteY23" fmla="*/ 354646 h 407275"/>
              <a:gd name="connsiteX24" fmla="*/ 17934 w 383013"/>
              <a:gd name="connsiteY24" fmla="*/ 354640 h 407275"/>
              <a:gd name="connsiteX25" fmla="*/ 17797 w 383013"/>
              <a:gd name="connsiteY25" fmla="*/ 354640 h 407275"/>
              <a:gd name="connsiteX26" fmla="*/ 4499 w 383013"/>
              <a:gd name="connsiteY26" fmla="*/ 350077 h 407275"/>
              <a:gd name="connsiteX27" fmla="*/ 1332 w 383013"/>
              <a:gd name="connsiteY27" fmla="*/ 340527 h 407275"/>
              <a:gd name="connsiteX28" fmla="*/ 392 w 383013"/>
              <a:gd name="connsiteY28" fmla="*/ 341467 h 407275"/>
              <a:gd name="connsiteX29" fmla="*/ 0 w 383013"/>
              <a:gd name="connsiteY29" fmla="*/ 336541 h 407275"/>
              <a:gd name="connsiteX30" fmla="*/ 0 w 383013"/>
              <a:gd name="connsiteY30" fmla="*/ 18073 h 407275"/>
              <a:gd name="connsiteX31" fmla="*/ 18072 w 383013"/>
              <a:gd name="connsiteY31" fmla="*/ 0 h 407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3013" h="407275">
                <a:moveTo>
                  <a:pt x="18072" y="0"/>
                </a:moveTo>
                <a:lnTo>
                  <a:pt x="128617" y="0"/>
                </a:lnTo>
                <a:lnTo>
                  <a:pt x="128631" y="14"/>
                </a:lnTo>
                <a:lnTo>
                  <a:pt x="128635" y="14"/>
                </a:lnTo>
                <a:lnTo>
                  <a:pt x="171158" y="42541"/>
                </a:lnTo>
                <a:lnTo>
                  <a:pt x="191465" y="62848"/>
                </a:lnTo>
                <a:lnTo>
                  <a:pt x="254306" y="0"/>
                </a:lnTo>
                <a:lnTo>
                  <a:pt x="341851" y="0"/>
                </a:lnTo>
                <a:lnTo>
                  <a:pt x="341837" y="14"/>
                </a:lnTo>
                <a:lnTo>
                  <a:pt x="341874" y="14"/>
                </a:lnTo>
                <a:lnTo>
                  <a:pt x="341877" y="11"/>
                </a:lnTo>
                <a:lnTo>
                  <a:pt x="364934" y="11"/>
                </a:lnTo>
                <a:cubicBezTo>
                  <a:pt x="376937" y="11"/>
                  <a:pt x="383013" y="6734"/>
                  <a:pt x="383013" y="18083"/>
                </a:cubicBezTo>
                <a:lnTo>
                  <a:pt x="383013" y="336545"/>
                </a:lnTo>
                <a:cubicBezTo>
                  <a:pt x="383013" y="342575"/>
                  <a:pt x="381504" y="347072"/>
                  <a:pt x="378526" y="350074"/>
                </a:cubicBezTo>
                <a:lnTo>
                  <a:pt x="378519" y="350077"/>
                </a:lnTo>
                <a:lnTo>
                  <a:pt x="378519" y="350077"/>
                </a:lnTo>
                <a:cubicBezTo>
                  <a:pt x="375541" y="353080"/>
                  <a:pt x="371095" y="354587"/>
                  <a:pt x="365221" y="354640"/>
                </a:cubicBezTo>
                <a:lnTo>
                  <a:pt x="365084" y="354640"/>
                </a:lnTo>
                <a:cubicBezTo>
                  <a:pt x="365031" y="354640"/>
                  <a:pt x="364979" y="354646"/>
                  <a:pt x="364927" y="354646"/>
                </a:cubicBezTo>
                <a:lnTo>
                  <a:pt x="244112" y="354646"/>
                </a:lnTo>
                <a:lnTo>
                  <a:pt x="191476" y="407275"/>
                </a:lnTo>
                <a:lnTo>
                  <a:pt x="138847" y="354646"/>
                </a:lnTo>
                <a:lnTo>
                  <a:pt x="18091" y="354646"/>
                </a:lnTo>
                <a:cubicBezTo>
                  <a:pt x="18039" y="354646"/>
                  <a:pt x="17987" y="354640"/>
                  <a:pt x="17934" y="354640"/>
                </a:cubicBezTo>
                <a:lnTo>
                  <a:pt x="17797" y="354640"/>
                </a:lnTo>
                <a:cubicBezTo>
                  <a:pt x="11924" y="354587"/>
                  <a:pt x="7477" y="353080"/>
                  <a:pt x="4499" y="350077"/>
                </a:cubicBezTo>
                <a:lnTo>
                  <a:pt x="1332" y="340527"/>
                </a:lnTo>
                <a:lnTo>
                  <a:pt x="392" y="341467"/>
                </a:lnTo>
                <a:cubicBezTo>
                  <a:pt x="131" y="339958"/>
                  <a:pt x="0" y="338311"/>
                  <a:pt x="0" y="336541"/>
                </a:cubicBezTo>
                <a:lnTo>
                  <a:pt x="0" y="18073"/>
                </a:lnTo>
                <a:cubicBezTo>
                  <a:pt x="0" y="6730"/>
                  <a:pt x="6070" y="0"/>
                  <a:pt x="18072" y="0"/>
                </a:cubicBezTo>
                <a:close/>
              </a:path>
            </a:pathLst>
          </a:custGeom>
          <a:solidFill>
            <a:schemeClr val="tx2"/>
          </a:solidFill>
          <a:ln w="52917" cap="flat">
            <a:noFill/>
            <a:prstDash val="solid"/>
            <a:round/>
          </a:ln>
        </p:spPr>
        <p:txBody>
          <a:bodyPr wrap="square" rtlCol="0" anchor="ctr">
            <a:noAutofit/>
          </a:bodyPr>
          <a:lstStyle/>
          <a:p>
            <a:endParaRPr lang="fr-FR" sz="1116"/>
          </a:p>
        </p:txBody>
      </p:sp>
      <p:sp>
        <p:nvSpPr>
          <p:cNvPr id="25" name="Forme libre : forme 24">
            <a:extLst>
              <a:ext uri="{FF2B5EF4-FFF2-40B4-BE49-F238E27FC236}">
                <a16:creationId xmlns:a16="http://schemas.microsoft.com/office/drawing/2014/main" id="{0915CF67-6E24-4331-B2A5-D4D4C2F6A1F6}"/>
              </a:ext>
            </a:extLst>
          </p:cNvPr>
          <p:cNvSpPr>
            <a:spLocks noChangeAspect="1"/>
          </p:cNvSpPr>
          <p:nvPr userDrawn="1"/>
        </p:nvSpPr>
        <p:spPr>
          <a:xfrm>
            <a:off x="2854022" y="-497250"/>
            <a:ext cx="142838" cy="381895"/>
          </a:xfrm>
          <a:custGeom>
            <a:avLst/>
            <a:gdLst>
              <a:gd name="connsiteX0" fmla="*/ 18072 w 383013"/>
              <a:gd name="connsiteY0" fmla="*/ 0 h 407275"/>
              <a:gd name="connsiteX1" fmla="*/ 128617 w 383013"/>
              <a:gd name="connsiteY1" fmla="*/ 0 h 407275"/>
              <a:gd name="connsiteX2" fmla="*/ 128631 w 383013"/>
              <a:gd name="connsiteY2" fmla="*/ 14 h 407275"/>
              <a:gd name="connsiteX3" fmla="*/ 128635 w 383013"/>
              <a:gd name="connsiteY3" fmla="*/ 14 h 407275"/>
              <a:gd name="connsiteX4" fmla="*/ 171158 w 383013"/>
              <a:gd name="connsiteY4" fmla="*/ 42541 h 407275"/>
              <a:gd name="connsiteX5" fmla="*/ 191465 w 383013"/>
              <a:gd name="connsiteY5" fmla="*/ 62848 h 407275"/>
              <a:gd name="connsiteX6" fmla="*/ 254306 w 383013"/>
              <a:gd name="connsiteY6" fmla="*/ 0 h 407275"/>
              <a:gd name="connsiteX7" fmla="*/ 341851 w 383013"/>
              <a:gd name="connsiteY7" fmla="*/ 0 h 407275"/>
              <a:gd name="connsiteX8" fmla="*/ 341837 w 383013"/>
              <a:gd name="connsiteY8" fmla="*/ 14 h 407275"/>
              <a:gd name="connsiteX9" fmla="*/ 341874 w 383013"/>
              <a:gd name="connsiteY9" fmla="*/ 14 h 407275"/>
              <a:gd name="connsiteX10" fmla="*/ 341877 w 383013"/>
              <a:gd name="connsiteY10" fmla="*/ 11 h 407275"/>
              <a:gd name="connsiteX11" fmla="*/ 364934 w 383013"/>
              <a:gd name="connsiteY11" fmla="*/ 11 h 407275"/>
              <a:gd name="connsiteX12" fmla="*/ 383013 w 383013"/>
              <a:gd name="connsiteY12" fmla="*/ 18083 h 407275"/>
              <a:gd name="connsiteX13" fmla="*/ 383013 w 383013"/>
              <a:gd name="connsiteY13" fmla="*/ 336545 h 407275"/>
              <a:gd name="connsiteX14" fmla="*/ 378526 w 383013"/>
              <a:gd name="connsiteY14" fmla="*/ 350074 h 407275"/>
              <a:gd name="connsiteX15" fmla="*/ 378519 w 383013"/>
              <a:gd name="connsiteY15" fmla="*/ 350077 h 407275"/>
              <a:gd name="connsiteX16" fmla="*/ 378519 w 383013"/>
              <a:gd name="connsiteY16" fmla="*/ 350077 h 407275"/>
              <a:gd name="connsiteX17" fmla="*/ 365221 w 383013"/>
              <a:gd name="connsiteY17" fmla="*/ 354640 h 407275"/>
              <a:gd name="connsiteX18" fmla="*/ 365084 w 383013"/>
              <a:gd name="connsiteY18" fmla="*/ 354640 h 407275"/>
              <a:gd name="connsiteX19" fmla="*/ 364927 w 383013"/>
              <a:gd name="connsiteY19" fmla="*/ 354646 h 407275"/>
              <a:gd name="connsiteX20" fmla="*/ 244112 w 383013"/>
              <a:gd name="connsiteY20" fmla="*/ 354646 h 407275"/>
              <a:gd name="connsiteX21" fmla="*/ 191476 w 383013"/>
              <a:gd name="connsiteY21" fmla="*/ 407275 h 407275"/>
              <a:gd name="connsiteX22" fmla="*/ 138847 w 383013"/>
              <a:gd name="connsiteY22" fmla="*/ 354646 h 407275"/>
              <a:gd name="connsiteX23" fmla="*/ 18091 w 383013"/>
              <a:gd name="connsiteY23" fmla="*/ 354646 h 407275"/>
              <a:gd name="connsiteX24" fmla="*/ 17934 w 383013"/>
              <a:gd name="connsiteY24" fmla="*/ 354640 h 407275"/>
              <a:gd name="connsiteX25" fmla="*/ 17797 w 383013"/>
              <a:gd name="connsiteY25" fmla="*/ 354640 h 407275"/>
              <a:gd name="connsiteX26" fmla="*/ 4499 w 383013"/>
              <a:gd name="connsiteY26" fmla="*/ 350077 h 407275"/>
              <a:gd name="connsiteX27" fmla="*/ 1332 w 383013"/>
              <a:gd name="connsiteY27" fmla="*/ 340527 h 407275"/>
              <a:gd name="connsiteX28" fmla="*/ 392 w 383013"/>
              <a:gd name="connsiteY28" fmla="*/ 341467 h 407275"/>
              <a:gd name="connsiteX29" fmla="*/ 0 w 383013"/>
              <a:gd name="connsiteY29" fmla="*/ 336541 h 407275"/>
              <a:gd name="connsiteX30" fmla="*/ 0 w 383013"/>
              <a:gd name="connsiteY30" fmla="*/ 18073 h 407275"/>
              <a:gd name="connsiteX31" fmla="*/ 18072 w 383013"/>
              <a:gd name="connsiteY31" fmla="*/ 0 h 407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3013" h="407275">
                <a:moveTo>
                  <a:pt x="18072" y="0"/>
                </a:moveTo>
                <a:lnTo>
                  <a:pt x="128617" y="0"/>
                </a:lnTo>
                <a:lnTo>
                  <a:pt x="128631" y="14"/>
                </a:lnTo>
                <a:lnTo>
                  <a:pt x="128635" y="14"/>
                </a:lnTo>
                <a:lnTo>
                  <a:pt x="171158" y="42541"/>
                </a:lnTo>
                <a:lnTo>
                  <a:pt x="191465" y="62848"/>
                </a:lnTo>
                <a:lnTo>
                  <a:pt x="254306" y="0"/>
                </a:lnTo>
                <a:lnTo>
                  <a:pt x="341851" y="0"/>
                </a:lnTo>
                <a:lnTo>
                  <a:pt x="341837" y="14"/>
                </a:lnTo>
                <a:lnTo>
                  <a:pt x="341874" y="14"/>
                </a:lnTo>
                <a:lnTo>
                  <a:pt x="341877" y="11"/>
                </a:lnTo>
                <a:lnTo>
                  <a:pt x="364934" y="11"/>
                </a:lnTo>
                <a:cubicBezTo>
                  <a:pt x="376937" y="11"/>
                  <a:pt x="383013" y="6734"/>
                  <a:pt x="383013" y="18083"/>
                </a:cubicBezTo>
                <a:lnTo>
                  <a:pt x="383013" y="336545"/>
                </a:lnTo>
                <a:cubicBezTo>
                  <a:pt x="383013" y="342575"/>
                  <a:pt x="381504" y="347072"/>
                  <a:pt x="378526" y="350074"/>
                </a:cubicBezTo>
                <a:lnTo>
                  <a:pt x="378519" y="350077"/>
                </a:lnTo>
                <a:lnTo>
                  <a:pt x="378519" y="350077"/>
                </a:lnTo>
                <a:cubicBezTo>
                  <a:pt x="375541" y="353080"/>
                  <a:pt x="371095" y="354587"/>
                  <a:pt x="365221" y="354640"/>
                </a:cubicBezTo>
                <a:lnTo>
                  <a:pt x="365084" y="354640"/>
                </a:lnTo>
                <a:cubicBezTo>
                  <a:pt x="365031" y="354640"/>
                  <a:pt x="364979" y="354646"/>
                  <a:pt x="364927" y="354646"/>
                </a:cubicBezTo>
                <a:lnTo>
                  <a:pt x="244112" y="354646"/>
                </a:lnTo>
                <a:lnTo>
                  <a:pt x="191476" y="407275"/>
                </a:lnTo>
                <a:lnTo>
                  <a:pt x="138847" y="354646"/>
                </a:lnTo>
                <a:lnTo>
                  <a:pt x="18091" y="354646"/>
                </a:lnTo>
                <a:cubicBezTo>
                  <a:pt x="18039" y="354646"/>
                  <a:pt x="17987" y="354640"/>
                  <a:pt x="17934" y="354640"/>
                </a:cubicBezTo>
                <a:lnTo>
                  <a:pt x="17797" y="354640"/>
                </a:lnTo>
                <a:cubicBezTo>
                  <a:pt x="11924" y="354587"/>
                  <a:pt x="7477" y="353080"/>
                  <a:pt x="4499" y="350077"/>
                </a:cubicBezTo>
                <a:lnTo>
                  <a:pt x="1332" y="340527"/>
                </a:lnTo>
                <a:lnTo>
                  <a:pt x="392" y="341467"/>
                </a:lnTo>
                <a:cubicBezTo>
                  <a:pt x="131" y="339958"/>
                  <a:pt x="0" y="338311"/>
                  <a:pt x="0" y="336541"/>
                </a:cubicBezTo>
                <a:lnTo>
                  <a:pt x="0" y="18073"/>
                </a:lnTo>
                <a:cubicBezTo>
                  <a:pt x="0" y="6730"/>
                  <a:pt x="6070" y="0"/>
                  <a:pt x="18072" y="0"/>
                </a:cubicBezTo>
                <a:close/>
              </a:path>
            </a:pathLst>
          </a:custGeom>
          <a:solidFill>
            <a:schemeClr val="accent2"/>
          </a:solidFill>
          <a:ln w="52917" cap="flat">
            <a:noFill/>
            <a:prstDash val="solid"/>
            <a:round/>
          </a:ln>
        </p:spPr>
        <p:txBody>
          <a:bodyPr wrap="square" rtlCol="0" anchor="ctr">
            <a:noAutofit/>
          </a:bodyPr>
          <a:lstStyle/>
          <a:p>
            <a:endParaRPr lang="fr-FR" sz="1116"/>
          </a:p>
        </p:txBody>
      </p:sp>
      <p:sp>
        <p:nvSpPr>
          <p:cNvPr id="26" name="Forme libre : forme 25">
            <a:extLst>
              <a:ext uri="{FF2B5EF4-FFF2-40B4-BE49-F238E27FC236}">
                <a16:creationId xmlns:a16="http://schemas.microsoft.com/office/drawing/2014/main" id="{36A1B870-4263-452D-B0DC-6121A8DF0497}"/>
              </a:ext>
            </a:extLst>
          </p:cNvPr>
          <p:cNvSpPr>
            <a:spLocks noChangeAspect="1"/>
          </p:cNvSpPr>
          <p:nvPr userDrawn="1"/>
        </p:nvSpPr>
        <p:spPr>
          <a:xfrm>
            <a:off x="3274983" y="-497248"/>
            <a:ext cx="142838" cy="381895"/>
          </a:xfrm>
          <a:custGeom>
            <a:avLst/>
            <a:gdLst>
              <a:gd name="connsiteX0" fmla="*/ 18072 w 383013"/>
              <a:gd name="connsiteY0" fmla="*/ 0 h 407275"/>
              <a:gd name="connsiteX1" fmla="*/ 128617 w 383013"/>
              <a:gd name="connsiteY1" fmla="*/ 0 h 407275"/>
              <a:gd name="connsiteX2" fmla="*/ 128631 w 383013"/>
              <a:gd name="connsiteY2" fmla="*/ 14 h 407275"/>
              <a:gd name="connsiteX3" fmla="*/ 128635 w 383013"/>
              <a:gd name="connsiteY3" fmla="*/ 14 h 407275"/>
              <a:gd name="connsiteX4" fmla="*/ 171158 w 383013"/>
              <a:gd name="connsiteY4" fmla="*/ 42541 h 407275"/>
              <a:gd name="connsiteX5" fmla="*/ 191465 w 383013"/>
              <a:gd name="connsiteY5" fmla="*/ 62848 h 407275"/>
              <a:gd name="connsiteX6" fmla="*/ 254306 w 383013"/>
              <a:gd name="connsiteY6" fmla="*/ 0 h 407275"/>
              <a:gd name="connsiteX7" fmla="*/ 341851 w 383013"/>
              <a:gd name="connsiteY7" fmla="*/ 0 h 407275"/>
              <a:gd name="connsiteX8" fmla="*/ 341837 w 383013"/>
              <a:gd name="connsiteY8" fmla="*/ 14 h 407275"/>
              <a:gd name="connsiteX9" fmla="*/ 341874 w 383013"/>
              <a:gd name="connsiteY9" fmla="*/ 14 h 407275"/>
              <a:gd name="connsiteX10" fmla="*/ 341877 w 383013"/>
              <a:gd name="connsiteY10" fmla="*/ 11 h 407275"/>
              <a:gd name="connsiteX11" fmla="*/ 364934 w 383013"/>
              <a:gd name="connsiteY11" fmla="*/ 11 h 407275"/>
              <a:gd name="connsiteX12" fmla="*/ 383013 w 383013"/>
              <a:gd name="connsiteY12" fmla="*/ 18083 h 407275"/>
              <a:gd name="connsiteX13" fmla="*/ 383013 w 383013"/>
              <a:gd name="connsiteY13" fmla="*/ 336545 h 407275"/>
              <a:gd name="connsiteX14" fmla="*/ 378526 w 383013"/>
              <a:gd name="connsiteY14" fmla="*/ 350074 h 407275"/>
              <a:gd name="connsiteX15" fmla="*/ 378519 w 383013"/>
              <a:gd name="connsiteY15" fmla="*/ 350077 h 407275"/>
              <a:gd name="connsiteX16" fmla="*/ 378519 w 383013"/>
              <a:gd name="connsiteY16" fmla="*/ 350077 h 407275"/>
              <a:gd name="connsiteX17" fmla="*/ 365221 w 383013"/>
              <a:gd name="connsiteY17" fmla="*/ 354640 h 407275"/>
              <a:gd name="connsiteX18" fmla="*/ 365084 w 383013"/>
              <a:gd name="connsiteY18" fmla="*/ 354640 h 407275"/>
              <a:gd name="connsiteX19" fmla="*/ 364927 w 383013"/>
              <a:gd name="connsiteY19" fmla="*/ 354646 h 407275"/>
              <a:gd name="connsiteX20" fmla="*/ 244112 w 383013"/>
              <a:gd name="connsiteY20" fmla="*/ 354646 h 407275"/>
              <a:gd name="connsiteX21" fmla="*/ 191476 w 383013"/>
              <a:gd name="connsiteY21" fmla="*/ 407275 h 407275"/>
              <a:gd name="connsiteX22" fmla="*/ 138847 w 383013"/>
              <a:gd name="connsiteY22" fmla="*/ 354646 h 407275"/>
              <a:gd name="connsiteX23" fmla="*/ 18091 w 383013"/>
              <a:gd name="connsiteY23" fmla="*/ 354646 h 407275"/>
              <a:gd name="connsiteX24" fmla="*/ 17934 w 383013"/>
              <a:gd name="connsiteY24" fmla="*/ 354640 h 407275"/>
              <a:gd name="connsiteX25" fmla="*/ 17797 w 383013"/>
              <a:gd name="connsiteY25" fmla="*/ 354640 h 407275"/>
              <a:gd name="connsiteX26" fmla="*/ 4499 w 383013"/>
              <a:gd name="connsiteY26" fmla="*/ 350077 h 407275"/>
              <a:gd name="connsiteX27" fmla="*/ 1332 w 383013"/>
              <a:gd name="connsiteY27" fmla="*/ 340527 h 407275"/>
              <a:gd name="connsiteX28" fmla="*/ 392 w 383013"/>
              <a:gd name="connsiteY28" fmla="*/ 341467 h 407275"/>
              <a:gd name="connsiteX29" fmla="*/ 0 w 383013"/>
              <a:gd name="connsiteY29" fmla="*/ 336541 h 407275"/>
              <a:gd name="connsiteX30" fmla="*/ 0 w 383013"/>
              <a:gd name="connsiteY30" fmla="*/ 18073 h 407275"/>
              <a:gd name="connsiteX31" fmla="*/ 18072 w 383013"/>
              <a:gd name="connsiteY31" fmla="*/ 0 h 407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3013" h="407275">
                <a:moveTo>
                  <a:pt x="18072" y="0"/>
                </a:moveTo>
                <a:lnTo>
                  <a:pt x="128617" y="0"/>
                </a:lnTo>
                <a:lnTo>
                  <a:pt x="128631" y="14"/>
                </a:lnTo>
                <a:lnTo>
                  <a:pt x="128635" y="14"/>
                </a:lnTo>
                <a:lnTo>
                  <a:pt x="171158" y="42541"/>
                </a:lnTo>
                <a:lnTo>
                  <a:pt x="191465" y="62848"/>
                </a:lnTo>
                <a:lnTo>
                  <a:pt x="254306" y="0"/>
                </a:lnTo>
                <a:lnTo>
                  <a:pt x="341851" y="0"/>
                </a:lnTo>
                <a:lnTo>
                  <a:pt x="341837" y="14"/>
                </a:lnTo>
                <a:lnTo>
                  <a:pt x="341874" y="14"/>
                </a:lnTo>
                <a:lnTo>
                  <a:pt x="341877" y="11"/>
                </a:lnTo>
                <a:lnTo>
                  <a:pt x="364934" y="11"/>
                </a:lnTo>
                <a:cubicBezTo>
                  <a:pt x="376937" y="11"/>
                  <a:pt x="383013" y="6734"/>
                  <a:pt x="383013" y="18083"/>
                </a:cubicBezTo>
                <a:lnTo>
                  <a:pt x="383013" y="336545"/>
                </a:lnTo>
                <a:cubicBezTo>
                  <a:pt x="383013" y="342575"/>
                  <a:pt x="381504" y="347072"/>
                  <a:pt x="378526" y="350074"/>
                </a:cubicBezTo>
                <a:lnTo>
                  <a:pt x="378519" y="350077"/>
                </a:lnTo>
                <a:lnTo>
                  <a:pt x="378519" y="350077"/>
                </a:lnTo>
                <a:cubicBezTo>
                  <a:pt x="375541" y="353080"/>
                  <a:pt x="371095" y="354587"/>
                  <a:pt x="365221" y="354640"/>
                </a:cubicBezTo>
                <a:lnTo>
                  <a:pt x="365084" y="354640"/>
                </a:lnTo>
                <a:cubicBezTo>
                  <a:pt x="365031" y="354640"/>
                  <a:pt x="364979" y="354646"/>
                  <a:pt x="364927" y="354646"/>
                </a:cubicBezTo>
                <a:lnTo>
                  <a:pt x="244112" y="354646"/>
                </a:lnTo>
                <a:lnTo>
                  <a:pt x="191476" y="407275"/>
                </a:lnTo>
                <a:lnTo>
                  <a:pt x="138847" y="354646"/>
                </a:lnTo>
                <a:lnTo>
                  <a:pt x="18091" y="354646"/>
                </a:lnTo>
                <a:cubicBezTo>
                  <a:pt x="18039" y="354646"/>
                  <a:pt x="17987" y="354640"/>
                  <a:pt x="17934" y="354640"/>
                </a:cubicBezTo>
                <a:lnTo>
                  <a:pt x="17797" y="354640"/>
                </a:lnTo>
                <a:cubicBezTo>
                  <a:pt x="11924" y="354587"/>
                  <a:pt x="7477" y="353080"/>
                  <a:pt x="4499" y="350077"/>
                </a:cubicBezTo>
                <a:lnTo>
                  <a:pt x="1332" y="340527"/>
                </a:lnTo>
                <a:lnTo>
                  <a:pt x="392" y="341467"/>
                </a:lnTo>
                <a:cubicBezTo>
                  <a:pt x="131" y="339958"/>
                  <a:pt x="0" y="338311"/>
                  <a:pt x="0" y="336541"/>
                </a:cubicBezTo>
                <a:lnTo>
                  <a:pt x="0" y="18073"/>
                </a:lnTo>
                <a:cubicBezTo>
                  <a:pt x="0" y="6730"/>
                  <a:pt x="6070" y="0"/>
                  <a:pt x="18072" y="0"/>
                </a:cubicBezTo>
                <a:close/>
              </a:path>
            </a:pathLst>
          </a:custGeom>
          <a:solidFill>
            <a:srgbClr val="FF2144"/>
          </a:solidFill>
          <a:ln w="52917" cap="flat">
            <a:noFill/>
            <a:prstDash val="solid"/>
            <a:round/>
          </a:ln>
        </p:spPr>
        <p:txBody>
          <a:bodyPr wrap="square" rtlCol="0" anchor="ctr">
            <a:noAutofit/>
          </a:bodyPr>
          <a:lstStyle/>
          <a:p>
            <a:endParaRPr lang="fr-FR" sz="1116"/>
          </a:p>
        </p:txBody>
      </p:sp>
      <p:sp>
        <p:nvSpPr>
          <p:cNvPr id="27" name="Forme libre : forme 26">
            <a:extLst>
              <a:ext uri="{FF2B5EF4-FFF2-40B4-BE49-F238E27FC236}">
                <a16:creationId xmlns:a16="http://schemas.microsoft.com/office/drawing/2014/main" id="{A286450B-B2D8-47F8-9FF2-677FB053D7B3}"/>
              </a:ext>
            </a:extLst>
          </p:cNvPr>
          <p:cNvSpPr>
            <a:spLocks noChangeAspect="1"/>
          </p:cNvSpPr>
          <p:nvPr userDrawn="1"/>
        </p:nvSpPr>
        <p:spPr>
          <a:xfrm>
            <a:off x="3469333" y="-497250"/>
            <a:ext cx="142838" cy="381895"/>
          </a:xfrm>
          <a:custGeom>
            <a:avLst/>
            <a:gdLst>
              <a:gd name="connsiteX0" fmla="*/ 18072 w 383013"/>
              <a:gd name="connsiteY0" fmla="*/ 0 h 407275"/>
              <a:gd name="connsiteX1" fmla="*/ 128617 w 383013"/>
              <a:gd name="connsiteY1" fmla="*/ 0 h 407275"/>
              <a:gd name="connsiteX2" fmla="*/ 128631 w 383013"/>
              <a:gd name="connsiteY2" fmla="*/ 14 h 407275"/>
              <a:gd name="connsiteX3" fmla="*/ 128635 w 383013"/>
              <a:gd name="connsiteY3" fmla="*/ 14 h 407275"/>
              <a:gd name="connsiteX4" fmla="*/ 171158 w 383013"/>
              <a:gd name="connsiteY4" fmla="*/ 42541 h 407275"/>
              <a:gd name="connsiteX5" fmla="*/ 191465 w 383013"/>
              <a:gd name="connsiteY5" fmla="*/ 62848 h 407275"/>
              <a:gd name="connsiteX6" fmla="*/ 254306 w 383013"/>
              <a:gd name="connsiteY6" fmla="*/ 0 h 407275"/>
              <a:gd name="connsiteX7" fmla="*/ 341851 w 383013"/>
              <a:gd name="connsiteY7" fmla="*/ 0 h 407275"/>
              <a:gd name="connsiteX8" fmla="*/ 341837 w 383013"/>
              <a:gd name="connsiteY8" fmla="*/ 14 h 407275"/>
              <a:gd name="connsiteX9" fmla="*/ 341874 w 383013"/>
              <a:gd name="connsiteY9" fmla="*/ 14 h 407275"/>
              <a:gd name="connsiteX10" fmla="*/ 341877 w 383013"/>
              <a:gd name="connsiteY10" fmla="*/ 11 h 407275"/>
              <a:gd name="connsiteX11" fmla="*/ 364934 w 383013"/>
              <a:gd name="connsiteY11" fmla="*/ 11 h 407275"/>
              <a:gd name="connsiteX12" fmla="*/ 383013 w 383013"/>
              <a:gd name="connsiteY12" fmla="*/ 18083 h 407275"/>
              <a:gd name="connsiteX13" fmla="*/ 383013 w 383013"/>
              <a:gd name="connsiteY13" fmla="*/ 336545 h 407275"/>
              <a:gd name="connsiteX14" fmla="*/ 378526 w 383013"/>
              <a:gd name="connsiteY14" fmla="*/ 350074 h 407275"/>
              <a:gd name="connsiteX15" fmla="*/ 378519 w 383013"/>
              <a:gd name="connsiteY15" fmla="*/ 350077 h 407275"/>
              <a:gd name="connsiteX16" fmla="*/ 378519 w 383013"/>
              <a:gd name="connsiteY16" fmla="*/ 350077 h 407275"/>
              <a:gd name="connsiteX17" fmla="*/ 365221 w 383013"/>
              <a:gd name="connsiteY17" fmla="*/ 354640 h 407275"/>
              <a:gd name="connsiteX18" fmla="*/ 365084 w 383013"/>
              <a:gd name="connsiteY18" fmla="*/ 354640 h 407275"/>
              <a:gd name="connsiteX19" fmla="*/ 364927 w 383013"/>
              <a:gd name="connsiteY19" fmla="*/ 354646 h 407275"/>
              <a:gd name="connsiteX20" fmla="*/ 244112 w 383013"/>
              <a:gd name="connsiteY20" fmla="*/ 354646 h 407275"/>
              <a:gd name="connsiteX21" fmla="*/ 191476 w 383013"/>
              <a:gd name="connsiteY21" fmla="*/ 407275 h 407275"/>
              <a:gd name="connsiteX22" fmla="*/ 138847 w 383013"/>
              <a:gd name="connsiteY22" fmla="*/ 354646 h 407275"/>
              <a:gd name="connsiteX23" fmla="*/ 18091 w 383013"/>
              <a:gd name="connsiteY23" fmla="*/ 354646 h 407275"/>
              <a:gd name="connsiteX24" fmla="*/ 17934 w 383013"/>
              <a:gd name="connsiteY24" fmla="*/ 354640 h 407275"/>
              <a:gd name="connsiteX25" fmla="*/ 17797 w 383013"/>
              <a:gd name="connsiteY25" fmla="*/ 354640 h 407275"/>
              <a:gd name="connsiteX26" fmla="*/ 4499 w 383013"/>
              <a:gd name="connsiteY26" fmla="*/ 350077 h 407275"/>
              <a:gd name="connsiteX27" fmla="*/ 1332 w 383013"/>
              <a:gd name="connsiteY27" fmla="*/ 340527 h 407275"/>
              <a:gd name="connsiteX28" fmla="*/ 392 w 383013"/>
              <a:gd name="connsiteY28" fmla="*/ 341467 h 407275"/>
              <a:gd name="connsiteX29" fmla="*/ 0 w 383013"/>
              <a:gd name="connsiteY29" fmla="*/ 336541 h 407275"/>
              <a:gd name="connsiteX30" fmla="*/ 0 w 383013"/>
              <a:gd name="connsiteY30" fmla="*/ 18073 h 407275"/>
              <a:gd name="connsiteX31" fmla="*/ 18072 w 383013"/>
              <a:gd name="connsiteY31" fmla="*/ 0 h 407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3013" h="407275">
                <a:moveTo>
                  <a:pt x="18072" y="0"/>
                </a:moveTo>
                <a:lnTo>
                  <a:pt x="128617" y="0"/>
                </a:lnTo>
                <a:lnTo>
                  <a:pt x="128631" y="14"/>
                </a:lnTo>
                <a:lnTo>
                  <a:pt x="128635" y="14"/>
                </a:lnTo>
                <a:lnTo>
                  <a:pt x="171158" y="42541"/>
                </a:lnTo>
                <a:lnTo>
                  <a:pt x="191465" y="62848"/>
                </a:lnTo>
                <a:lnTo>
                  <a:pt x="254306" y="0"/>
                </a:lnTo>
                <a:lnTo>
                  <a:pt x="341851" y="0"/>
                </a:lnTo>
                <a:lnTo>
                  <a:pt x="341837" y="14"/>
                </a:lnTo>
                <a:lnTo>
                  <a:pt x="341874" y="14"/>
                </a:lnTo>
                <a:lnTo>
                  <a:pt x="341877" y="11"/>
                </a:lnTo>
                <a:lnTo>
                  <a:pt x="364934" y="11"/>
                </a:lnTo>
                <a:cubicBezTo>
                  <a:pt x="376937" y="11"/>
                  <a:pt x="383013" y="6734"/>
                  <a:pt x="383013" y="18083"/>
                </a:cubicBezTo>
                <a:lnTo>
                  <a:pt x="383013" y="336545"/>
                </a:lnTo>
                <a:cubicBezTo>
                  <a:pt x="383013" y="342575"/>
                  <a:pt x="381504" y="347072"/>
                  <a:pt x="378526" y="350074"/>
                </a:cubicBezTo>
                <a:lnTo>
                  <a:pt x="378519" y="350077"/>
                </a:lnTo>
                <a:lnTo>
                  <a:pt x="378519" y="350077"/>
                </a:lnTo>
                <a:cubicBezTo>
                  <a:pt x="375541" y="353080"/>
                  <a:pt x="371095" y="354587"/>
                  <a:pt x="365221" y="354640"/>
                </a:cubicBezTo>
                <a:lnTo>
                  <a:pt x="365084" y="354640"/>
                </a:lnTo>
                <a:cubicBezTo>
                  <a:pt x="365031" y="354640"/>
                  <a:pt x="364979" y="354646"/>
                  <a:pt x="364927" y="354646"/>
                </a:cubicBezTo>
                <a:lnTo>
                  <a:pt x="244112" y="354646"/>
                </a:lnTo>
                <a:lnTo>
                  <a:pt x="191476" y="407275"/>
                </a:lnTo>
                <a:lnTo>
                  <a:pt x="138847" y="354646"/>
                </a:lnTo>
                <a:lnTo>
                  <a:pt x="18091" y="354646"/>
                </a:lnTo>
                <a:cubicBezTo>
                  <a:pt x="18039" y="354646"/>
                  <a:pt x="17987" y="354640"/>
                  <a:pt x="17934" y="354640"/>
                </a:cubicBezTo>
                <a:lnTo>
                  <a:pt x="17797" y="354640"/>
                </a:lnTo>
                <a:cubicBezTo>
                  <a:pt x="11924" y="354587"/>
                  <a:pt x="7477" y="353080"/>
                  <a:pt x="4499" y="350077"/>
                </a:cubicBezTo>
                <a:lnTo>
                  <a:pt x="1332" y="340527"/>
                </a:lnTo>
                <a:lnTo>
                  <a:pt x="392" y="341467"/>
                </a:lnTo>
                <a:cubicBezTo>
                  <a:pt x="131" y="339958"/>
                  <a:pt x="0" y="338311"/>
                  <a:pt x="0" y="336541"/>
                </a:cubicBezTo>
                <a:lnTo>
                  <a:pt x="0" y="18073"/>
                </a:lnTo>
                <a:cubicBezTo>
                  <a:pt x="0" y="6730"/>
                  <a:pt x="6070" y="0"/>
                  <a:pt x="18072" y="0"/>
                </a:cubicBezTo>
                <a:close/>
              </a:path>
            </a:pathLst>
          </a:custGeom>
          <a:solidFill>
            <a:srgbClr val="0032FF"/>
          </a:solidFill>
          <a:ln w="52917" cap="flat">
            <a:noFill/>
            <a:prstDash val="solid"/>
            <a:round/>
          </a:ln>
        </p:spPr>
        <p:txBody>
          <a:bodyPr wrap="square" rtlCol="0" anchor="ctr">
            <a:noAutofit/>
          </a:bodyPr>
          <a:lstStyle/>
          <a:p>
            <a:endParaRPr lang="fr-FR" sz="1116"/>
          </a:p>
        </p:txBody>
      </p:sp>
      <p:sp>
        <p:nvSpPr>
          <p:cNvPr id="28" name="Forme libre : forme 27">
            <a:extLst>
              <a:ext uri="{FF2B5EF4-FFF2-40B4-BE49-F238E27FC236}">
                <a16:creationId xmlns:a16="http://schemas.microsoft.com/office/drawing/2014/main" id="{CA4B4024-2515-4D66-B8E7-2939EDECA1A0}"/>
              </a:ext>
            </a:extLst>
          </p:cNvPr>
          <p:cNvSpPr>
            <a:spLocks noChangeAspect="1"/>
          </p:cNvSpPr>
          <p:nvPr userDrawn="1"/>
        </p:nvSpPr>
        <p:spPr>
          <a:xfrm>
            <a:off x="3663684" y="-497250"/>
            <a:ext cx="142838" cy="381895"/>
          </a:xfrm>
          <a:custGeom>
            <a:avLst/>
            <a:gdLst>
              <a:gd name="connsiteX0" fmla="*/ 18072 w 383013"/>
              <a:gd name="connsiteY0" fmla="*/ 0 h 407275"/>
              <a:gd name="connsiteX1" fmla="*/ 128617 w 383013"/>
              <a:gd name="connsiteY1" fmla="*/ 0 h 407275"/>
              <a:gd name="connsiteX2" fmla="*/ 128631 w 383013"/>
              <a:gd name="connsiteY2" fmla="*/ 14 h 407275"/>
              <a:gd name="connsiteX3" fmla="*/ 128635 w 383013"/>
              <a:gd name="connsiteY3" fmla="*/ 14 h 407275"/>
              <a:gd name="connsiteX4" fmla="*/ 171158 w 383013"/>
              <a:gd name="connsiteY4" fmla="*/ 42541 h 407275"/>
              <a:gd name="connsiteX5" fmla="*/ 191465 w 383013"/>
              <a:gd name="connsiteY5" fmla="*/ 62848 h 407275"/>
              <a:gd name="connsiteX6" fmla="*/ 254306 w 383013"/>
              <a:gd name="connsiteY6" fmla="*/ 0 h 407275"/>
              <a:gd name="connsiteX7" fmla="*/ 341851 w 383013"/>
              <a:gd name="connsiteY7" fmla="*/ 0 h 407275"/>
              <a:gd name="connsiteX8" fmla="*/ 341837 w 383013"/>
              <a:gd name="connsiteY8" fmla="*/ 14 h 407275"/>
              <a:gd name="connsiteX9" fmla="*/ 341874 w 383013"/>
              <a:gd name="connsiteY9" fmla="*/ 14 h 407275"/>
              <a:gd name="connsiteX10" fmla="*/ 341877 w 383013"/>
              <a:gd name="connsiteY10" fmla="*/ 11 h 407275"/>
              <a:gd name="connsiteX11" fmla="*/ 364934 w 383013"/>
              <a:gd name="connsiteY11" fmla="*/ 11 h 407275"/>
              <a:gd name="connsiteX12" fmla="*/ 383013 w 383013"/>
              <a:gd name="connsiteY12" fmla="*/ 18083 h 407275"/>
              <a:gd name="connsiteX13" fmla="*/ 383013 w 383013"/>
              <a:gd name="connsiteY13" fmla="*/ 336545 h 407275"/>
              <a:gd name="connsiteX14" fmla="*/ 378526 w 383013"/>
              <a:gd name="connsiteY14" fmla="*/ 350074 h 407275"/>
              <a:gd name="connsiteX15" fmla="*/ 378519 w 383013"/>
              <a:gd name="connsiteY15" fmla="*/ 350077 h 407275"/>
              <a:gd name="connsiteX16" fmla="*/ 378519 w 383013"/>
              <a:gd name="connsiteY16" fmla="*/ 350077 h 407275"/>
              <a:gd name="connsiteX17" fmla="*/ 365221 w 383013"/>
              <a:gd name="connsiteY17" fmla="*/ 354640 h 407275"/>
              <a:gd name="connsiteX18" fmla="*/ 365084 w 383013"/>
              <a:gd name="connsiteY18" fmla="*/ 354640 h 407275"/>
              <a:gd name="connsiteX19" fmla="*/ 364927 w 383013"/>
              <a:gd name="connsiteY19" fmla="*/ 354646 h 407275"/>
              <a:gd name="connsiteX20" fmla="*/ 244112 w 383013"/>
              <a:gd name="connsiteY20" fmla="*/ 354646 h 407275"/>
              <a:gd name="connsiteX21" fmla="*/ 191476 w 383013"/>
              <a:gd name="connsiteY21" fmla="*/ 407275 h 407275"/>
              <a:gd name="connsiteX22" fmla="*/ 138847 w 383013"/>
              <a:gd name="connsiteY22" fmla="*/ 354646 h 407275"/>
              <a:gd name="connsiteX23" fmla="*/ 18091 w 383013"/>
              <a:gd name="connsiteY23" fmla="*/ 354646 h 407275"/>
              <a:gd name="connsiteX24" fmla="*/ 17934 w 383013"/>
              <a:gd name="connsiteY24" fmla="*/ 354640 h 407275"/>
              <a:gd name="connsiteX25" fmla="*/ 17797 w 383013"/>
              <a:gd name="connsiteY25" fmla="*/ 354640 h 407275"/>
              <a:gd name="connsiteX26" fmla="*/ 4499 w 383013"/>
              <a:gd name="connsiteY26" fmla="*/ 350077 h 407275"/>
              <a:gd name="connsiteX27" fmla="*/ 1332 w 383013"/>
              <a:gd name="connsiteY27" fmla="*/ 340527 h 407275"/>
              <a:gd name="connsiteX28" fmla="*/ 392 w 383013"/>
              <a:gd name="connsiteY28" fmla="*/ 341467 h 407275"/>
              <a:gd name="connsiteX29" fmla="*/ 0 w 383013"/>
              <a:gd name="connsiteY29" fmla="*/ 336541 h 407275"/>
              <a:gd name="connsiteX30" fmla="*/ 0 w 383013"/>
              <a:gd name="connsiteY30" fmla="*/ 18073 h 407275"/>
              <a:gd name="connsiteX31" fmla="*/ 18072 w 383013"/>
              <a:gd name="connsiteY31" fmla="*/ 0 h 407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3013" h="407275">
                <a:moveTo>
                  <a:pt x="18072" y="0"/>
                </a:moveTo>
                <a:lnTo>
                  <a:pt x="128617" y="0"/>
                </a:lnTo>
                <a:lnTo>
                  <a:pt x="128631" y="14"/>
                </a:lnTo>
                <a:lnTo>
                  <a:pt x="128635" y="14"/>
                </a:lnTo>
                <a:lnTo>
                  <a:pt x="171158" y="42541"/>
                </a:lnTo>
                <a:lnTo>
                  <a:pt x="191465" y="62848"/>
                </a:lnTo>
                <a:lnTo>
                  <a:pt x="254306" y="0"/>
                </a:lnTo>
                <a:lnTo>
                  <a:pt x="341851" y="0"/>
                </a:lnTo>
                <a:lnTo>
                  <a:pt x="341837" y="14"/>
                </a:lnTo>
                <a:lnTo>
                  <a:pt x="341874" y="14"/>
                </a:lnTo>
                <a:lnTo>
                  <a:pt x="341877" y="11"/>
                </a:lnTo>
                <a:lnTo>
                  <a:pt x="364934" y="11"/>
                </a:lnTo>
                <a:cubicBezTo>
                  <a:pt x="376937" y="11"/>
                  <a:pt x="383013" y="6734"/>
                  <a:pt x="383013" y="18083"/>
                </a:cubicBezTo>
                <a:lnTo>
                  <a:pt x="383013" y="336545"/>
                </a:lnTo>
                <a:cubicBezTo>
                  <a:pt x="383013" y="342575"/>
                  <a:pt x="381504" y="347072"/>
                  <a:pt x="378526" y="350074"/>
                </a:cubicBezTo>
                <a:lnTo>
                  <a:pt x="378519" y="350077"/>
                </a:lnTo>
                <a:lnTo>
                  <a:pt x="378519" y="350077"/>
                </a:lnTo>
                <a:cubicBezTo>
                  <a:pt x="375541" y="353080"/>
                  <a:pt x="371095" y="354587"/>
                  <a:pt x="365221" y="354640"/>
                </a:cubicBezTo>
                <a:lnTo>
                  <a:pt x="365084" y="354640"/>
                </a:lnTo>
                <a:cubicBezTo>
                  <a:pt x="365031" y="354640"/>
                  <a:pt x="364979" y="354646"/>
                  <a:pt x="364927" y="354646"/>
                </a:cubicBezTo>
                <a:lnTo>
                  <a:pt x="244112" y="354646"/>
                </a:lnTo>
                <a:lnTo>
                  <a:pt x="191476" y="407275"/>
                </a:lnTo>
                <a:lnTo>
                  <a:pt x="138847" y="354646"/>
                </a:lnTo>
                <a:lnTo>
                  <a:pt x="18091" y="354646"/>
                </a:lnTo>
                <a:cubicBezTo>
                  <a:pt x="18039" y="354646"/>
                  <a:pt x="17987" y="354640"/>
                  <a:pt x="17934" y="354640"/>
                </a:cubicBezTo>
                <a:lnTo>
                  <a:pt x="17797" y="354640"/>
                </a:lnTo>
                <a:cubicBezTo>
                  <a:pt x="11924" y="354587"/>
                  <a:pt x="7477" y="353080"/>
                  <a:pt x="4499" y="350077"/>
                </a:cubicBezTo>
                <a:lnTo>
                  <a:pt x="1332" y="340527"/>
                </a:lnTo>
                <a:lnTo>
                  <a:pt x="392" y="341467"/>
                </a:lnTo>
                <a:cubicBezTo>
                  <a:pt x="131" y="339958"/>
                  <a:pt x="0" y="338311"/>
                  <a:pt x="0" y="336541"/>
                </a:cubicBezTo>
                <a:lnTo>
                  <a:pt x="0" y="18073"/>
                </a:lnTo>
                <a:cubicBezTo>
                  <a:pt x="0" y="6730"/>
                  <a:pt x="6070" y="0"/>
                  <a:pt x="18072" y="0"/>
                </a:cubicBezTo>
                <a:close/>
              </a:path>
            </a:pathLst>
          </a:custGeom>
          <a:solidFill>
            <a:schemeClr val="tx1"/>
          </a:solidFill>
          <a:ln w="52917" cap="flat">
            <a:noFill/>
            <a:prstDash val="solid"/>
            <a:round/>
          </a:ln>
        </p:spPr>
        <p:txBody>
          <a:bodyPr wrap="square" rtlCol="0" anchor="ctr">
            <a:noAutofit/>
          </a:bodyPr>
          <a:lstStyle/>
          <a:p>
            <a:endParaRPr lang="fr-FR" sz="1116"/>
          </a:p>
        </p:txBody>
      </p:sp>
      <p:sp>
        <p:nvSpPr>
          <p:cNvPr id="29" name="Forme libre : forme 28">
            <a:extLst>
              <a:ext uri="{FF2B5EF4-FFF2-40B4-BE49-F238E27FC236}">
                <a16:creationId xmlns:a16="http://schemas.microsoft.com/office/drawing/2014/main" id="{087FCEC8-D9CC-4FB7-8134-E39F32BC877B}"/>
              </a:ext>
            </a:extLst>
          </p:cNvPr>
          <p:cNvSpPr>
            <a:spLocks noChangeAspect="1"/>
          </p:cNvSpPr>
          <p:nvPr userDrawn="1"/>
        </p:nvSpPr>
        <p:spPr>
          <a:xfrm>
            <a:off x="4149070" y="-497248"/>
            <a:ext cx="142838" cy="381895"/>
          </a:xfrm>
          <a:custGeom>
            <a:avLst/>
            <a:gdLst>
              <a:gd name="connsiteX0" fmla="*/ 18072 w 383013"/>
              <a:gd name="connsiteY0" fmla="*/ 0 h 407275"/>
              <a:gd name="connsiteX1" fmla="*/ 128617 w 383013"/>
              <a:gd name="connsiteY1" fmla="*/ 0 h 407275"/>
              <a:gd name="connsiteX2" fmla="*/ 128631 w 383013"/>
              <a:gd name="connsiteY2" fmla="*/ 14 h 407275"/>
              <a:gd name="connsiteX3" fmla="*/ 128635 w 383013"/>
              <a:gd name="connsiteY3" fmla="*/ 14 h 407275"/>
              <a:gd name="connsiteX4" fmla="*/ 171158 w 383013"/>
              <a:gd name="connsiteY4" fmla="*/ 42541 h 407275"/>
              <a:gd name="connsiteX5" fmla="*/ 191465 w 383013"/>
              <a:gd name="connsiteY5" fmla="*/ 62848 h 407275"/>
              <a:gd name="connsiteX6" fmla="*/ 254306 w 383013"/>
              <a:gd name="connsiteY6" fmla="*/ 0 h 407275"/>
              <a:gd name="connsiteX7" fmla="*/ 341851 w 383013"/>
              <a:gd name="connsiteY7" fmla="*/ 0 h 407275"/>
              <a:gd name="connsiteX8" fmla="*/ 341837 w 383013"/>
              <a:gd name="connsiteY8" fmla="*/ 14 h 407275"/>
              <a:gd name="connsiteX9" fmla="*/ 341874 w 383013"/>
              <a:gd name="connsiteY9" fmla="*/ 14 h 407275"/>
              <a:gd name="connsiteX10" fmla="*/ 341877 w 383013"/>
              <a:gd name="connsiteY10" fmla="*/ 11 h 407275"/>
              <a:gd name="connsiteX11" fmla="*/ 364934 w 383013"/>
              <a:gd name="connsiteY11" fmla="*/ 11 h 407275"/>
              <a:gd name="connsiteX12" fmla="*/ 383013 w 383013"/>
              <a:gd name="connsiteY12" fmla="*/ 18083 h 407275"/>
              <a:gd name="connsiteX13" fmla="*/ 383013 w 383013"/>
              <a:gd name="connsiteY13" fmla="*/ 336545 h 407275"/>
              <a:gd name="connsiteX14" fmla="*/ 378526 w 383013"/>
              <a:gd name="connsiteY14" fmla="*/ 350074 h 407275"/>
              <a:gd name="connsiteX15" fmla="*/ 378519 w 383013"/>
              <a:gd name="connsiteY15" fmla="*/ 350077 h 407275"/>
              <a:gd name="connsiteX16" fmla="*/ 378519 w 383013"/>
              <a:gd name="connsiteY16" fmla="*/ 350077 h 407275"/>
              <a:gd name="connsiteX17" fmla="*/ 365221 w 383013"/>
              <a:gd name="connsiteY17" fmla="*/ 354640 h 407275"/>
              <a:gd name="connsiteX18" fmla="*/ 365084 w 383013"/>
              <a:gd name="connsiteY18" fmla="*/ 354640 h 407275"/>
              <a:gd name="connsiteX19" fmla="*/ 364927 w 383013"/>
              <a:gd name="connsiteY19" fmla="*/ 354646 h 407275"/>
              <a:gd name="connsiteX20" fmla="*/ 244112 w 383013"/>
              <a:gd name="connsiteY20" fmla="*/ 354646 h 407275"/>
              <a:gd name="connsiteX21" fmla="*/ 191476 w 383013"/>
              <a:gd name="connsiteY21" fmla="*/ 407275 h 407275"/>
              <a:gd name="connsiteX22" fmla="*/ 138847 w 383013"/>
              <a:gd name="connsiteY22" fmla="*/ 354646 h 407275"/>
              <a:gd name="connsiteX23" fmla="*/ 18091 w 383013"/>
              <a:gd name="connsiteY23" fmla="*/ 354646 h 407275"/>
              <a:gd name="connsiteX24" fmla="*/ 17934 w 383013"/>
              <a:gd name="connsiteY24" fmla="*/ 354640 h 407275"/>
              <a:gd name="connsiteX25" fmla="*/ 17797 w 383013"/>
              <a:gd name="connsiteY25" fmla="*/ 354640 h 407275"/>
              <a:gd name="connsiteX26" fmla="*/ 4499 w 383013"/>
              <a:gd name="connsiteY26" fmla="*/ 350077 h 407275"/>
              <a:gd name="connsiteX27" fmla="*/ 1332 w 383013"/>
              <a:gd name="connsiteY27" fmla="*/ 340527 h 407275"/>
              <a:gd name="connsiteX28" fmla="*/ 392 w 383013"/>
              <a:gd name="connsiteY28" fmla="*/ 341467 h 407275"/>
              <a:gd name="connsiteX29" fmla="*/ 0 w 383013"/>
              <a:gd name="connsiteY29" fmla="*/ 336541 h 407275"/>
              <a:gd name="connsiteX30" fmla="*/ 0 w 383013"/>
              <a:gd name="connsiteY30" fmla="*/ 18073 h 407275"/>
              <a:gd name="connsiteX31" fmla="*/ 18072 w 383013"/>
              <a:gd name="connsiteY31" fmla="*/ 0 h 407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3013" h="407275">
                <a:moveTo>
                  <a:pt x="18072" y="0"/>
                </a:moveTo>
                <a:lnTo>
                  <a:pt x="128617" y="0"/>
                </a:lnTo>
                <a:lnTo>
                  <a:pt x="128631" y="14"/>
                </a:lnTo>
                <a:lnTo>
                  <a:pt x="128635" y="14"/>
                </a:lnTo>
                <a:lnTo>
                  <a:pt x="171158" y="42541"/>
                </a:lnTo>
                <a:lnTo>
                  <a:pt x="191465" y="62848"/>
                </a:lnTo>
                <a:lnTo>
                  <a:pt x="254306" y="0"/>
                </a:lnTo>
                <a:lnTo>
                  <a:pt x="341851" y="0"/>
                </a:lnTo>
                <a:lnTo>
                  <a:pt x="341837" y="14"/>
                </a:lnTo>
                <a:lnTo>
                  <a:pt x="341874" y="14"/>
                </a:lnTo>
                <a:lnTo>
                  <a:pt x="341877" y="11"/>
                </a:lnTo>
                <a:lnTo>
                  <a:pt x="364934" y="11"/>
                </a:lnTo>
                <a:cubicBezTo>
                  <a:pt x="376937" y="11"/>
                  <a:pt x="383013" y="6734"/>
                  <a:pt x="383013" y="18083"/>
                </a:cubicBezTo>
                <a:lnTo>
                  <a:pt x="383013" y="336545"/>
                </a:lnTo>
                <a:cubicBezTo>
                  <a:pt x="383013" y="342575"/>
                  <a:pt x="381504" y="347072"/>
                  <a:pt x="378526" y="350074"/>
                </a:cubicBezTo>
                <a:lnTo>
                  <a:pt x="378519" y="350077"/>
                </a:lnTo>
                <a:lnTo>
                  <a:pt x="378519" y="350077"/>
                </a:lnTo>
                <a:cubicBezTo>
                  <a:pt x="375541" y="353080"/>
                  <a:pt x="371095" y="354587"/>
                  <a:pt x="365221" y="354640"/>
                </a:cubicBezTo>
                <a:lnTo>
                  <a:pt x="365084" y="354640"/>
                </a:lnTo>
                <a:cubicBezTo>
                  <a:pt x="365031" y="354640"/>
                  <a:pt x="364979" y="354646"/>
                  <a:pt x="364927" y="354646"/>
                </a:cubicBezTo>
                <a:lnTo>
                  <a:pt x="244112" y="354646"/>
                </a:lnTo>
                <a:lnTo>
                  <a:pt x="191476" y="407275"/>
                </a:lnTo>
                <a:lnTo>
                  <a:pt x="138847" y="354646"/>
                </a:lnTo>
                <a:lnTo>
                  <a:pt x="18091" y="354646"/>
                </a:lnTo>
                <a:cubicBezTo>
                  <a:pt x="18039" y="354646"/>
                  <a:pt x="17987" y="354640"/>
                  <a:pt x="17934" y="354640"/>
                </a:cubicBezTo>
                <a:lnTo>
                  <a:pt x="17797" y="354640"/>
                </a:lnTo>
                <a:cubicBezTo>
                  <a:pt x="11924" y="354587"/>
                  <a:pt x="7477" y="353080"/>
                  <a:pt x="4499" y="350077"/>
                </a:cubicBezTo>
                <a:lnTo>
                  <a:pt x="1332" y="340527"/>
                </a:lnTo>
                <a:lnTo>
                  <a:pt x="392" y="341467"/>
                </a:lnTo>
                <a:cubicBezTo>
                  <a:pt x="131" y="339958"/>
                  <a:pt x="0" y="338311"/>
                  <a:pt x="0" y="336541"/>
                </a:cubicBezTo>
                <a:lnTo>
                  <a:pt x="0" y="18073"/>
                </a:lnTo>
                <a:cubicBezTo>
                  <a:pt x="0" y="6730"/>
                  <a:pt x="6070" y="0"/>
                  <a:pt x="18072" y="0"/>
                </a:cubicBezTo>
                <a:close/>
              </a:path>
            </a:pathLst>
          </a:custGeom>
          <a:solidFill>
            <a:srgbClr val="6E5F5F"/>
          </a:solidFill>
          <a:ln w="52917" cap="flat">
            <a:noFill/>
            <a:prstDash val="solid"/>
            <a:round/>
          </a:ln>
        </p:spPr>
        <p:txBody>
          <a:bodyPr wrap="square" rtlCol="0" anchor="ctr">
            <a:noAutofit/>
          </a:bodyPr>
          <a:lstStyle/>
          <a:p>
            <a:endParaRPr lang="fr-FR" sz="1116"/>
          </a:p>
        </p:txBody>
      </p:sp>
      <p:sp>
        <p:nvSpPr>
          <p:cNvPr id="30" name="Forme libre : forme 29">
            <a:extLst>
              <a:ext uri="{FF2B5EF4-FFF2-40B4-BE49-F238E27FC236}">
                <a16:creationId xmlns:a16="http://schemas.microsoft.com/office/drawing/2014/main" id="{55F8E37C-3A9A-48CC-ACEC-38F5E0426B09}"/>
              </a:ext>
            </a:extLst>
          </p:cNvPr>
          <p:cNvSpPr>
            <a:spLocks noChangeAspect="1"/>
          </p:cNvSpPr>
          <p:nvPr userDrawn="1"/>
        </p:nvSpPr>
        <p:spPr>
          <a:xfrm>
            <a:off x="4343421" y="-497250"/>
            <a:ext cx="142838" cy="381895"/>
          </a:xfrm>
          <a:custGeom>
            <a:avLst/>
            <a:gdLst>
              <a:gd name="connsiteX0" fmla="*/ 18072 w 383013"/>
              <a:gd name="connsiteY0" fmla="*/ 0 h 407275"/>
              <a:gd name="connsiteX1" fmla="*/ 128617 w 383013"/>
              <a:gd name="connsiteY1" fmla="*/ 0 h 407275"/>
              <a:gd name="connsiteX2" fmla="*/ 128631 w 383013"/>
              <a:gd name="connsiteY2" fmla="*/ 14 h 407275"/>
              <a:gd name="connsiteX3" fmla="*/ 128635 w 383013"/>
              <a:gd name="connsiteY3" fmla="*/ 14 h 407275"/>
              <a:gd name="connsiteX4" fmla="*/ 171158 w 383013"/>
              <a:gd name="connsiteY4" fmla="*/ 42541 h 407275"/>
              <a:gd name="connsiteX5" fmla="*/ 191465 w 383013"/>
              <a:gd name="connsiteY5" fmla="*/ 62848 h 407275"/>
              <a:gd name="connsiteX6" fmla="*/ 254306 w 383013"/>
              <a:gd name="connsiteY6" fmla="*/ 0 h 407275"/>
              <a:gd name="connsiteX7" fmla="*/ 341851 w 383013"/>
              <a:gd name="connsiteY7" fmla="*/ 0 h 407275"/>
              <a:gd name="connsiteX8" fmla="*/ 341837 w 383013"/>
              <a:gd name="connsiteY8" fmla="*/ 14 h 407275"/>
              <a:gd name="connsiteX9" fmla="*/ 341874 w 383013"/>
              <a:gd name="connsiteY9" fmla="*/ 14 h 407275"/>
              <a:gd name="connsiteX10" fmla="*/ 341877 w 383013"/>
              <a:gd name="connsiteY10" fmla="*/ 11 h 407275"/>
              <a:gd name="connsiteX11" fmla="*/ 364934 w 383013"/>
              <a:gd name="connsiteY11" fmla="*/ 11 h 407275"/>
              <a:gd name="connsiteX12" fmla="*/ 383013 w 383013"/>
              <a:gd name="connsiteY12" fmla="*/ 18083 h 407275"/>
              <a:gd name="connsiteX13" fmla="*/ 383013 w 383013"/>
              <a:gd name="connsiteY13" fmla="*/ 336545 h 407275"/>
              <a:gd name="connsiteX14" fmla="*/ 378526 w 383013"/>
              <a:gd name="connsiteY14" fmla="*/ 350074 h 407275"/>
              <a:gd name="connsiteX15" fmla="*/ 378519 w 383013"/>
              <a:gd name="connsiteY15" fmla="*/ 350077 h 407275"/>
              <a:gd name="connsiteX16" fmla="*/ 378519 w 383013"/>
              <a:gd name="connsiteY16" fmla="*/ 350077 h 407275"/>
              <a:gd name="connsiteX17" fmla="*/ 365221 w 383013"/>
              <a:gd name="connsiteY17" fmla="*/ 354640 h 407275"/>
              <a:gd name="connsiteX18" fmla="*/ 365084 w 383013"/>
              <a:gd name="connsiteY18" fmla="*/ 354640 h 407275"/>
              <a:gd name="connsiteX19" fmla="*/ 364927 w 383013"/>
              <a:gd name="connsiteY19" fmla="*/ 354646 h 407275"/>
              <a:gd name="connsiteX20" fmla="*/ 244112 w 383013"/>
              <a:gd name="connsiteY20" fmla="*/ 354646 h 407275"/>
              <a:gd name="connsiteX21" fmla="*/ 191476 w 383013"/>
              <a:gd name="connsiteY21" fmla="*/ 407275 h 407275"/>
              <a:gd name="connsiteX22" fmla="*/ 138847 w 383013"/>
              <a:gd name="connsiteY22" fmla="*/ 354646 h 407275"/>
              <a:gd name="connsiteX23" fmla="*/ 18091 w 383013"/>
              <a:gd name="connsiteY23" fmla="*/ 354646 h 407275"/>
              <a:gd name="connsiteX24" fmla="*/ 17934 w 383013"/>
              <a:gd name="connsiteY24" fmla="*/ 354640 h 407275"/>
              <a:gd name="connsiteX25" fmla="*/ 17797 w 383013"/>
              <a:gd name="connsiteY25" fmla="*/ 354640 h 407275"/>
              <a:gd name="connsiteX26" fmla="*/ 4499 w 383013"/>
              <a:gd name="connsiteY26" fmla="*/ 350077 h 407275"/>
              <a:gd name="connsiteX27" fmla="*/ 1332 w 383013"/>
              <a:gd name="connsiteY27" fmla="*/ 340527 h 407275"/>
              <a:gd name="connsiteX28" fmla="*/ 392 w 383013"/>
              <a:gd name="connsiteY28" fmla="*/ 341467 h 407275"/>
              <a:gd name="connsiteX29" fmla="*/ 0 w 383013"/>
              <a:gd name="connsiteY29" fmla="*/ 336541 h 407275"/>
              <a:gd name="connsiteX30" fmla="*/ 0 w 383013"/>
              <a:gd name="connsiteY30" fmla="*/ 18073 h 407275"/>
              <a:gd name="connsiteX31" fmla="*/ 18072 w 383013"/>
              <a:gd name="connsiteY31" fmla="*/ 0 h 407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3013" h="407275">
                <a:moveTo>
                  <a:pt x="18072" y="0"/>
                </a:moveTo>
                <a:lnTo>
                  <a:pt x="128617" y="0"/>
                </a:lnTo>
                <a:lnTo>
                  <a:pt x="128631" y="14"/>
                </a:lnTo>
                <a:lnTo>
                  <a:pt x="128635" y="14"/>
                </a:lnTo>
                <a:lnTo>
                  <a:pt x="171158" y="42541"/>
                </a:lnTo>
                <a:lnTo>
                  <a:pt x="191465" y="62848"/>
                </a:lnTo>
                <a:lnTo>
                  <a:pt x="254306" y="0"/>
                </a:lnTo>
                <a:lnTo>
                  <a:pt x="341851" y="0"/>
                </a:lnTo>
                <a:lnTo>
                  <a:pt x="341837" y="14"/>
                </a:lnTo>
                <a:lnTo>
                  <a:pt x="341874" y="14"/>
                </a:lnTo>
                <a:lnTo>
                  <a:pt x="341877" y="11"/>
                </a:lnTo>
                <a:lnTo>
                  <a:pt x="364934" y="11"/>
                </a:lnTo>
                <a:cubicBezTo>
                  <a:pt x="376937" y="11"/>
                  <a:pt x="383013" y="6734"/>
                  <a:pt x="383013" y="18083"/>
                </a:cubicBezTo>
                <a:lnTo>
                  <a:pt x="383013" y="336545"/>
                </a:lnTo>
                <a:cubicBezTo>
                  <a:pt x="383013" y="342575"/>
                  <a:pt x="381504" y="347072"/>
                  <a:pt x="378526" y="350074"/>
                </a:cubicBezTo>
                <a:lnTo>
                  <a:pt x="378519" y="350077"/>
                </a:lnTo>
                <a:lnTo>
                  <a:pt x="378519" y="350077"/>
                </a:lnTo>
                <a:cubicBezTo>
                  <a:pt x="375541" y="353080"/>
                  <a:pt x="371095" y="354587"/>
                  <a:pt x="365221" y="354640"/>
                </a:cubicBezTo>
                <a:lnTo>
                  <a:pt x="365084" y="354640"/>
                </a:lnTo>
                <a:cubicBezTo>
                  <a:pt x="365031" y="354640"/>
                  <a:pt x="364979" y="354646"/>
                  <a:pt x="364927" y="354646"/>
                </a:cubicBezTo>
                <a:lnTo>
                  <a:pt x="244112" y="354646"/>
                </a:lnTo>
                <a:lnTo>
                  <a:pt x="191476" y="407275"/>
                </a:lnTo>
                <a:lnTo>
                  <a:pt x="138847" y="354646"/>
                </a:lnTo>
                <a:lnTo>
                  <a:pt x="18091" y="354646"/>
                </a:lnTo>
                <a:cubicBezTo>
                  <a:pt x="18039" y="354646"/>
                  <a:pt x="17987" y="354640"/>
                  <a:pt x="17934" y="354640"/>
                </a:cubicBezTo>
                <a:lnTo>
                  <a:pt x="17797" y="354640"/>
                </a:lnTo>
                <a:cubicBezTo>
                  <a:pt x="11924" y="354587"/>
                  <a:pt x="7477" y="353080"/>
                  <a:pt x="4499" y="350077"/>
                </a:cubicBezTo>
                <a:lnTo>
                  <a:pt x="1332" y="340527"/>
                </a:lnTo>
                <a:lnTo>
                  <a:pt x="392" y="341467"/>
                </a:lnTo>
                <a:cubicBezTo>
                  <a:pt x="131" y="339958"/>
                  <a:pt x="0" y="338311"/>
                  <a:pt x="0" y="336541"/>
                </a:cubicBezTo>
                <a:lnTo>
                  <a:pt x="0" y="18073"/>
                </a:lnTo>
                <a:cubicBezTo>
                  <a:pt x="0" y="6730"/>
                  <a:pt x="6070" y="0"/>
                  <a:pt x="18072" y="0"/>
                </a:cubicBezTo>
                <a:close/>
              </a:path>
            </a:pathLst>
          </a:custGeom>
          <a:solidFill>
            <a:schemeClr val="accent3"/>
          </a:solidFill>
          <a:ln w="52917" cap="flat">
            <a:noFill/>
            <a:prstDash val="solid"/>
            <a:round/>
          </a:ln>
        </p:spPr>
        <p:txBody>
          <a:bodyPr wrap="square" rtlCol="0" anchor="ctr">
            <a:noAutofit/>
          </a:bodyPr>
          <a:lstStyle/>
          <a:p>
            <a:endParaRPr lang="fr-FR" sz="1116"/>
          </a:p>
        </p:txBody>
      </p:sp>
      <p:sp>
        <p:nvSpPr>
          <p:cNvPr id="31" name="Forme libre : forme 30">
            <a:extLst>
              <a:ext uri="{FF2B5EF4-FFF2-40B4-BE49-F238E27FC236}">
                <a16:creationId xmlns:a16="http://schemas.microsoft.com/office/drawing/2014/main" id="{A0C4D798-0BB0-49B6-95E6-095E0377ADB2}"/>
              </a:ext>
            </a:extLst>
          </p:cNvPr>
          <p:cNvSpPr>
            <a:spLocks noChangeAspect="1"/>
          </p:cNvSpPr>
          <p:nvPr userDrawn="1"/>
        </p:nvSpPr>
        <p:spPr>
          <a:xfrm>
            <a:off x="4537771" y="-497250"/>
            <a:ext cx="142838" cy="381895"/>
          </a:xfrm>
          <a:custGeom>
            <a:avLst/>
            <a:gdLst>
              <a:gd name="connsiteX0" fmla="*/ 18072 w 383013"/>
              <a:gd name="connsiteY0" fmla="*/ 0 h 407275"/>
              <a:gd name="connsiteX1" fmla="*/ 128617 w 383013"/>
              <a:gd name="connsiteY1" fmla="*/ 0 h 407275"/>
              <a:gd name="connsiteX2" fmla="*/ 128631 w 383013"/>
              <a:gd name="connsiteY2" fmla="*/ 14 h 407275"/>
              <a:gd name="connsiteX3" fmla="*/ 128635 w 383013"/>
              <a:gd name="connsiteY3" fmla="*/ 14 h 407275"/>
              <a:gd name="connsiteX4" fmla="*/ 171158 w 383013"/>
              <a:gd name="connsiteY4" fmla="*/ 42541 h 407275"/>
              <a:gd name="connsiteX5" fmla="*/ 191465 w 383013"/>
              <a:gd name="connsiteY5" fmla="*/ 62848 h 407275"/>
              <a:gd name="connsiteX6" fmla="*/ 254306 w 383013"/>
              <a:gd name="connsiteY6" fmla="*/ 0 h 407275"/>
              <a:gd name="connsiteX7" fmla="*/ 341851 w 383013"/>
              <a:gd name="connsiteY7" fmla="*/ 0 h 407275"/>
              <a:gd name="connsiteX8" fmla="*/ 341837 w 383013"/>
              <a:gd name="connsiteY8" fmla="*/ 14 h 407275"/>
              <a:gd name="connsiteX9" fmla="*/ 341874 w 383013"/>
              <a:gd name="connsiteY9" fmla="*/ 14 h 407275"/>
              <a:gd name="connsiteX10" fmla="*/ 341877 w 383013"/>
              <a:gd name="connsiteY10" fmla="*/ 11 h 407275"/>
              <a:gd name="connsiteX11" fmla="*/ 364934 w 383013"/>
              <a:gd name="connsiteY11" fmla="*/ 11 h 407275"/>
              <a:gd name="connsiteX12" fmla="*/ 383013 w 383013"/>
              <a:gd name="connsiteY12" fmla="*/ 18083 h 407275"/>
              <a:gd name="connsiteX13" fmla="*/ 383013 w 383013"/>
              <a:gd name="connsiteY13" fmla="*/ 336545 h 407275"/>
              <a:gd name="connsiteX14" fmla="*/ 378526 w 383013"/>
              <a:gd name="connsiteY14" fmla="*/ 350074 h 407275"/>
              <a:gd name="connsiteX15" fmla="*/ 378519 w 383013"/>
              <a:gd name="connsiteY15" fmla="*/ 350077 h 407275"/>
              <a:gd name="connsiteX16" fmla="*/ 378519 w 383013"/>
              <a:gd name="connsiteY16" fmla="*/ 350077 h 407275"/>
              <a:gd name="connsiteX17" fmla="*/ 365221 w 383013"/>
              <a:gd name="connsiteY17" fmla="*/ 354640 h 407275"/>
              <a:gd name="connsiteX18" fmla="*/ 365084 w 383013"/>
              <a:gd name="connsiteY18" fmla="*/ 354640 h 407275"/>
              <a:gd name="connsiteX19" fmla="*/ 364927 w 383013"/>
              <a:gd name="connsiteY19" fmla="*/ 354646 h 407275"/>
              <a:gd name="connsiteX20" fmla="*/ 244112 w 383013"/>
              <a:gd name="connsiteY20" fmla="*/ 354646 h 407275"/>
              <a:gd name="connsiteX21" fmla="*/ 191476 w 383013"/>
              <a:gd name="connsiteY21" fmla="*/ 407275 h 407275"/>
              <a:gd name="connsiteX22" fmla="*/ 138847 w 383013"/>
              <a:gd name="connsiteY22" fmla="*/ 354646 h 407275"/>
              <a:gd name="connsiteX23" fmla="*/ 18091 w 383013"/>
              <a:gd name="connsiteY23" fmla="*/ 354646 h 407275"/>
              <a:gd name="connsiteX24" fmla="*/ 17934 w 383013"/>
              <a:gd name="connsiteY24" fmla="*/ 354640 h 407275"/>
              <a:gd name="connsiteX25" fmla="*/ 17797 w 383013"/>
              <a:gd name="connsiteY25" fmla="*/ 354640 h 407275"/>
              <a:gd name="connsiteX26" fmla="*/ 4499 w 383013"/>
              <a:gd name="connsiteY26" fmla="*/ 350077 h 407275"/>
              <a:gd name="connsiteX27" fmla="*/ 1332 w 383013"/>
              <a:gd name="connsiteY27" fmla="*/ 340527 h 407275"/>
              <a:gd name="connsiteX28" fmla="*/ 392 w 383013"/>
              <a:gd name="connsiteY28" fmla="*/ 341467 h 407275"/>
              <a:gd name="connsiteX29" fmla="*/ 0 w 383013"/>
              <a:gd name="connsiteY29" fmla="*/ 336541 h 407275"/>
              <a:gd name="connsiteX30" fmla="*/ 0 w 383013"/>
              <a:gd name="connsiteY30" fmla="*/ 18073 h 407275"/>
              <a:gd name="connsiteX31" fmla="*/ 18072 w 383013"/>
              <a:gd name="connsiteY31" fmla="*/ 0 h 407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3013" h="407275">
                <a:moveTo>
                  <a:pt x="18072" y="0"/>
                </a:moveTo>
                <a:lnTo>
                  <a:pt x="128617" y="0"/>
                </a:lnTo>
                <a:lnTo>
                  <a:pt x="128631" y="14"/>
                </a:lnTo>
                <a:lnTo>
                  <a:pt x="128635" y="14"/>
                </a:lnTo>
                <a:lnTo>
                  <a:pt x="171158" y="42541"/>
                </a:lnTo>
                <a:lnTo>
                  <a:pt x="191465" y="62848"/>
                </a:lnTo>
                <a:lnTo>
                  <a:pt x="254306" y="0"/>
                </a:lnTo>
                <a:lnTo>
                  <a:pt x="341851" y="0"/>
                </a:lnTo>
                <a:lnTo>
                  <a:pt x="341837" y="14"/>
                </a:lnTo>
                <a:lnTo>
                  <a:pt x="341874" y="14"/>
                </a:lnTo>
                <a:lnTo>
                  <a:pt x="341877" y="11"/>
                </a:lnTo>
                <a:lnTo>
                  <a:pt x="364934" y="11"/>
                </a:lnTo>
                <a:cubicBezTo>
                  <a:pt x="376937" y="11"/>
                  <a:pt x="383013" y="6734"/>
                  <a:pt x="383013" y="18083"/>
                </a:cubicBezTo>
                <a:lnTo>
                  <a:pt x="383013" y="336545"/>
                </a:lnTo>
                <a:cubicBezTo>
                  <a:pt x="383013" y="342575"/>
                  <a:pt x="381504" y="347072"/>
                  <a:pt x="378526" y="350074"/>
                </a:cubicBezTo>
                <a:lnTo>
                  <a:pt x="378519" y="350077"/>
                </a:lnTo>
                <a:lnTo>
                  <a:pt x="378519" y="350077"/>
                </a:lnTo>
                <a:cubicBezTo>
                  <a:pt x="375541" y="353080"/>
                  <a:pt x="371095" y="354587"/>
                  <a:pt x="365221" y="354640"/>
                </a:cubicBezTo>
                <a:lnTo>
                  <a:pt x="365084" y="354640"/>
                </a:lnTo>
                <a:cubicBezTo>
                  <a:pt x="365031" y="354640"/>
                  <a:pt x="364979" y="354646"/>
                  <a:pt x="364927" y="354646"/>
                </a:cubicBezTo>
                <a:lnTo>
                  <a:pt x="244112" y="354646"/>
                </a:lnTo>
                <a:lnTo>
                  <a:pt x="191476" y="407275"/>
                </a:lnTo>
                <a:lnTo>
                  <a:pt x="138847" y="354646"/>
                </a:lnTo>
                <a:lnTo>
                  <a:pt x="18091" y="354646"/>
                </a:lnTo>
                <a:cubicBezTo>
                  <a:pt x="18039" y="354646"/>
                  <a:pt x="17987" y="354640"/>
                  <a:pt x="17934" y="354640"/>
                </a:cubicBezTo>
                <a:lnTo>
                  <a:pt x="17797" y="354640"/>
                </a:lnTo>
                <a:cubicBezTo>
                  <a:pt x="11924" y="354587"/>
                  <a:pt x="7477" y="353080"/>
                  <a:pt x="4499" y="350077"/>
                </a:cubicBezTo>
                <a:lnTo>
                  <a:pt x="1332" y="340527"/>
                </a:lnTo>
                <a:lnTo>
                  <a:pt x="392" y="341467"/>
                </a:lnTo>
                <a:cubicBezTo>
                  <a:pt x="131" y="339958"/>
                  <a:pt x="0" y="338311"/>
                  <a:pt x="0" y="336541"/>
                </a:cubicBezTo>
                <a:lnTo>
                  <a:pt x="0" y="18073"/>
                </a:lnTo>
                <a:cubicBezTo>
                  <a:pt x="0" y="6730"/>
                  <a:pt x="6070" y="0"/>
                  <a:pt x="18072" y="0"/>
                </a:cubicBezTo>
                <a:close/>
              </a:path>
            </a:pathLst>
          </a:custGeom>
          <a:solidFill>
            <a:schemeClr val="accent4"/>
          </a:solidFill>
          <a:ln w="52917" cap="flat">
            <a:noFill/>
            <a:prstDash val="solid"/>
            <a:round/>
          </a:ln>
        </p:spPr>
        <p:txBody>
          <a:bodyPr wrap="square" rtlCol="0" anchor="ctr">
            <a:noAutofit/>
          </a:bodyPr>
          <a:lstStyle/>
          <a:p>
            <a:endParaRPr lang="fr-FR" sz="1116"/>
          </a:p>
        </p:txBody>
      </p:sp>
      <p:sp>
        <p:nvSpPr>
          <p:cNvPr id="32" name="Forme libre : forme 31">
            <a:extLst>
              <a:ext uri="{FF2B5EF4-FFF2-40B4-BE49-F238E27FC236}">
                <a16:creationId xmlns:a16="http://schemas.microsoft.com/office/drawing/2014/main" id="{68F71147-0E38-4CAE-B31A-393F968DCE80}"/>
              </a:ext>
            </a:extLst>
          </p:cNvPr>
          <p:cNvSpPr>
            <a:spLocks noChangeAspect="1"/>
          </p:cNvSpPr>
          <p:nvPr userDrawn="1"/>
        </p:nvSpPr>
        <p:spPr>
          <a:xfrm>
            <a:off x="4732121" y="-497248"/>
            <a:ext cx="142838" cy="381895"/>
          </a:xfrm>
          <a:custGeom>
            <a:avLst/>
            <a:gdLst>
              <a:gd name="connsiteX0" fmla="*/ 18072 w 383013"/>
              <a:gd name="connsiteY0" fmla="*/ 0 h 407275"/>
              <a:gd name="connsiteX1" fmla="*/ 128617 w 383013"/>
              <a:gd name="connsiteY1" fmla="*/ 0 h 407275"/>
              <a:gd name="connsiteX2" fmla="*/ 128631 w 383013"/>
              <a:gd name="connsiteY2" fmla="*/ 14 h 407275"/>
              <a:gd name="connsiteX3" fmla="*/ 128635 w 383013"/>
              <a:gd name="connsiteY3" fmla="*/ 14 h 407275"/>
              <a:gd name="connsiteX4" fmla="*/ 171158 w 383013"/>
              <a:gd name="connsiteY4" fmla="*/ 42541 h 407275"/>
              <a:gd name="connsiteX5" fmla="*/ 191465 w 383013"/>
              <a:gd name="connsiteY5" fmla="*/ 62848 h 407275"/>
              <a:gd name="connsiteX6" fmla="*/ 254306 w 383013"/>
              <a:gd name="connsiteY6" fmla="*/ 0 h 407275"/>
              <a:gd name="connsiteX7" fmla="*/ 341851 w 383013"/>
              <a:gd name="connsiteY7" fmla="*/ 0 h 407275"/>
              <a:gd name="connsiteX8" fmla="*/ 341837 w 383013"/>
              <a:gd name="connsiteY8" fmla="*/ 14 h 407275"/>
              <a:gd name="connsiteX9" fmla="*/ 341874 w 383013"/>
              <a:gd name="connsiteY9" fmla="*/ 14 h 407275"/>
              <a:gd name="connsiteX10" fmla="*/ 341877 w 383013"/>
              <a:gd name="connsiteY10" fmla="*/ 11 h 407275"/>
              <a:gd name="connsiteX11" fmla="*/ 364934 w 383013"/>
              <a:gd name="connsiteY11" fmla="*/ 11 h 407275"/>
              <a:gd name="connsiteX12" fmla="*/ 383013 w 383013"/>
              <a:gd name="connsiteY12" fmla="*/ 18083 h 407275"/>
              <a:gd name="connsiteX13" fmla="*/ 383013 w 383013"/>
              <a:gd name="connsiteY13" fmla="*/ 336545 h 407275"/>
              <a:gd name="connsiteX14" fmla="*/ 378526 w 383013"/>
              <a:gd name="connsiteY14" fmla="*/ 350074 h 407275"/>
              <a:gd name="connsiteX15" fmla="*/ 378519 w 383013"/>
              <a:gd name="connsiteY15" fmla="*/ 350077 h 407275"/>
              <a:gd name="connsiteX16" fmla="*/ 378519 w 383013"/>
              <a:gd name="connsiteY16" fmla="*/ 350077 h 407275"/>
              <a:gd name="connsiteX17" fmla="*/ 365221 w 383013"/>
              <a:gd name="connsiteY17" fmla="*/ 354640 h 407275"/>
              <a:gd name="connsiteX18" fmla="*/ 365084 w 383013"/>
              <a:gd name="connsiteY18" fmla="*/ 354640 h 407275"/>
              <a:gd name="connsiteX19" fmla="*/ 364927 w 383013"/>
              <a:gd name="connsiteY19" fmla="*/ 354646 h 407275"/>
              <a:gd name="connsiteX20" fmla="*/ 244112 w 383013"/>
              <a:gd name="connsiteY20" fmla="*/ 354646 h 407275"/>
              <a:gd name="connsiteX21" fmla="*/ 191476 w 383013"/>
              <a:gd name="connsiteY21" fmla="*/ 407275 h 407275"/>
              <a:gd name="connsiteX22" fmla="*/ 138847 w 383013"/>
              <a:gd name="connsiteY22" fmla="*/ 354646 h 407275"/>
              <a:gd name="connsiteX23" fmla="*/ 18091 w 383013"/>
              <a:gd name="connsiteY23" fmla="*/ 354646 h 407275"/>
              <a:gd name="connsiteX24" fmla="*/ 17934 w 383013"/>
              <a:gd name="connsiteY24" fmla="*/ 354640 h 407275"/>
              <a:gd name="connsiteX25" fmla="*/ 17797 w 383013"/>
              <a:gd name="connsiteY25" fmla="*/ 354640 h 407275"/>
              <a:gd name="connsiteX26" fmla="*/ 4499 w 383013"/>
              <a:gd name="connsiteY26" fmla="*/ 350077 h 407275"/>
              <a:gd name="connsiteX27" fmla="*/ 1332 w 383013"/>
              <a:gd name="connsiteY27" fmla="*/ 340527 h 407275"/>
              <a:gd name="connsiteX28" fmla="*/ 392 w 383013"/>
              <a:gd name="connsiteY28" fmla="*/ 341467 h 407275"/>
              <a:gd name="connsiteX29" fmla="*/ 0 w 383013"/>
              <a:gd name="connsiteY29" fmla="*/ 336541 h 407275"/>
              <a:gd name="connsiteX30" fmla="*/ 0 w 383013"/>
              <a:gd name="connsiteY30" fmla="*/ 18073 h 407275"/>
              <a:gd name="connsiteX31" fmla="*/ 18072 w 383013"/>
              <a:gd name="connsiteY31" fmla="*/ 0 h 407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3013" h="407275">
                <a:moveTo>
                  <a:pt x="18072" y="0"/>
                </a:moveTo>
                <a:lnTo>
                  <a:pt x="128617" y="0"/>
                </a:lnTo>
                <a:lnTo>
                  <a:pt x="128631" y="14"/>
                </a:lnTo>
                <a:lnTo>
                  <a:pt x="128635" y="14"/>
                </a:lnTo>
                <a:lnTo>
                  <a:pt x="171158" y="42541"/>
                </a:lnTo>
                <a:lnTo>
                  <a:pt x="191465" y="62848"/>
                </a:lnTo>
                <a:lnTo>
                  <a:pt x="254306" y="0"/>
                </a:lnTo>
                <a:lnTo>
                  <a:pt x="341851" y="0"/>
                </a:lnTo>
                <a:lnTo>
                  <a:pt x="341837" y="14"/>
                </a:lnTo>
                <a:lnTo>
                  <a:pt x="341874" y="14"/>
                </a:lnTo>
                <a:lnTo>
                  <a:pt x="341877" y="11"/>
                </a:lnTo>
                <a:lnTo>
                  <a:pt x="364934" y="11"/>
                </a:lnTo>
                <a:cubicBezTo>
                  <a:pt x="376937" y="11"/>
                  <a:pt x="383013" y="6734"/>
                  <a:pt x="383013" y="18083"/>
                </a:cubicBezTo>
                <a:lnTo>
                  <a:pt x="383013" y="336545"/>
                </a:lnTo>
                <a:cubicBezTo>
                  <a:pt x="383013" y="342575"/>
                  <a:pt x="381504" y="347072"/>
                  <a:pt x="378526" y="350074"/>
                </a:cubicBezTo>
                <a:lnTo>
                  <a:pt x="378519" y="350077"/>
                </a:lnTo>
                <a:lnTo>
                  <a:pt x="378519" y="350077"/>
                </a:lnTo>
                <a:cubicBezTo>
                  <a:pt x="375541" y="353080"/>
                  <a:pt x="371095" y="354587"/>
                  <a:pt x="365221" y="354640"/>
                </a:cubicBezTo>
                <a:lnTo>
                  <a:pt x="365084" y="354640"/>
                </a:lnTo>
                <a:cubicBezTo>
                  <a:pt x="365031" y="354640"/>
                  <a:pt x="364979" y="354646"/>
                  <a:pt x="364927" y="354646"/>
                </a:cubicBezTo>
                <a:lnTo>
                  <a:pt x="244112" y="354646"/>
                </a:lnTo>
                <a:lnTo>
                  <a:pt x="191476" y="407275"/>
                </a:lnTo>
                <a:lnTo>
                  <a:pt x="138847" y="354646"/>
                </a:lnTo>
                <a:lnTo>
                  <a:pt x="18091" y="354646"/>
                </a:lnTo>
                <a:cubicBezTo>
                  <a:pt x="18039" y="354646"/>
                  <a:pt x="17987" y="354640"/>
                  <a:pt x="17934" y="354640"/>
                </a:cubicBezTo>
                <a:lnTo>
                  <a:pt x="17797" y="354640"/>
                </a:lnTo>
                <a:cubicBezTo>
                  <a:pt x="11924" y="354587"/>
                  <a:pt x="7477" y="353080"/>
                  <a:pt x="4499" y="350077"/>
                </a:cubicBezTo>
                <a:lnTo>
                  <a:pt x="1332" y="340527"/>
                </a:lnTo>
                <a:lnTo>
                  <a:pt x="392" y="341467"/>
                </a:lnTo>
                <a:cubicBezTo>
                  <a:pt x="131" y="339958"/>
                  <a:pt x="0" y="338311"/>
                  <a:pt x="0" y="336541"/>
                </a:cubicBezTo>
                <a:lnTo>
                  <a:pt x="0" y="18073"/>
                </a:lnTo>
                <a:cubicBezTo>
                  <a:pt x="0" y="6730"/>
                  <a:pt x="6070" y="0"/>
                  <a:pt x="18072" y="0"/>
                </a:cubicBezTo>
                <a:close/>
              </a:path>
            </a:pathLst>
          </a:custGeom>
          <a:solidFill>
            <a:schemeClr val="bg2"/>
          </a:solidFill>
          <a:ln w="52917" cap="flat">
            <a:noFill/>
            <a:prstDash val="solid"/>
            <a:round/>
          </a:ln>
        </p:spPr>
        <p:txBody>
          <a:bodyPr wrap="square" rtlCol="0" anchor="ctr">
            <a:noAutofit/>
          </a:bodyPr>
          <a:lstStyle/>
          <a:p>
            <a:endParaRPr lang="fr-FR" sz="1116"/>
          </a:p>
        </p:txBody>
      </p:sp>
      <p:sp>
        <p:nvSpPr>
          <p:cNvPr id="33" name="Forme libre : forme 32">
            <a:extLst>
              <a:ext uri="{FF2B5EF4-FFF2-40B4-BE49-F238E27FC236}">
                <a16:creationId xmlns:a16="http://schemas.microsoft.com/office/drawing/2014/main" id="{541AEB4B-63EA-46C3-BE93-17144EF585A9}"/>
              </a:ext>
            </a:extLst>
          </p:cNvPr>
          <p:cNvSpPr>
            <a:spLocks noChangeAspect="1"/>
          </p:cNvSpPr>
          <p:nvPr userDrawn="1"/>
        </p:nvSpPr>
        <p:spPr>
          <a:xfrm>
            <a:off x="4926472" y="-497250"/>
            <a:ext cx="142838" cy="381895"/>
          </a:xfrm>
          <a:custGeom>
            <a:avLst/>
            <a:gdLst>
              <a:gd name="connsiteX0" fmla="*/ 18072 w 383013"/>
              <a:gd name="connsiteY0" fmla="*/ 0 h 407275"/>
              <a:gd name="connsiteX1" fmla="*/ 128617 w 383013"/>
              <a:gd name="connsiteY1" fmla="*/ 0 h 407275"/>
              <a:gd name="connsiteX2" fmla="*/ 128631 w 383013"/>
              <a:gd name="connsiteY2" fmla="*/ 14 h 407275"/>
              <a:gd name="connsiteX3" fmla="*/ 128635 w 383013"/>
              <a:gd name="connsiteY3" fmla="*/ 14 h 407275"/>
              <a:gd name="connsiteX4" fmla="*/ 171158 w 383013"/>
              <a:gd name="connsiteY4" fmla="*/ 42541 h 407275"/>
              <a:gd name="connsiteX5" fmla="*/ 191465 w 383013"/>
              <a:gd name="connsiteY5" fmla="*/ 62848 h 407275"/>
              <a:gd name="connsiteX6" fmla="*/ 254306 w 383013"/>
              <a:gd name="connsiteY6" fmla="*/ 0 h 407275"/>
              <a:gd name="connsiteX7" fmla="*/ 341851 w 383013"/>
              <a:gd name="connsiteY7" fmla="*/ 0 h 407275"/>
              <a:gd name="connsiteX8" fmla="*/ 341837 w 383013"/>
              <a:gd name="connsiteY8" fmla="*/ 14 h 407275"/>
              <a:gd name="connsiteX9" fmla="*/ 341874 w 383013"/>
              <a:gd name="connsiteY9" fmla="*/ 14 h 407275"/>
              <a:gd name="connsiteX10" fmla="*/ 341877 w 383013"/>
              <a:gd name="connsiteY10" fmla="*/ 11 h 407275"/>
              <a:gd name="connsiteX11" fmla="*/ 364934 w 383013"/>
              <a:gd name="connsiteY11" fmla="*/ 11 h 407275"/>
              <a:gd name="connsiteX12" fmla="*/ 383013 w 383013"/>
              <a:gd name="connsiteY12" fmla="*/ 18083 h 407275"/>
              <a:gd name="connsiteX13" fmla="*/ 383013 w 383013"/>
              <a:gd name="connsiteY13" fmla="*/ 336545 h 407275"/>
              <a:gd name="connsiteX14" fmla="*/ 378526 w 383013"/>
              <a:gd name="connsiteY14" fmla="*/ 350074 h 407275"/>
              <a:gd name="connsiteX15" fmla="*/ 378519 w 383013"/>
              <a:gd name="connsiteY15" fmla="*/ 350077 h 407275"/>
              <a:gd name="connsiteX16" fmla="*/ 378519 w 383013"/>
              <a:gd name="connsiteY16" fmla="*/ 350077 h 407275"/>
              <a:gd name="connsiteX17" fmla="*/ 365221 w 383013"/>
              <a:gd name="connsiteY17" fmla="*/ 354640 h 407275"/>
              <a:gd name="connsiteX18" fmla="*/ 365084 w 383013"/>
              <a:gd name="connsiteY18" fmla="*/ 354640 h 407275"/>
              <a:gd name="connsiteX19" fmla="*/ 364927 w 383013"/>
              <a:gd name="connsiteY19" fmla="*/ 354646 h 407275"/>
              <a:gd name="connsiteX20" fmla="*/ 244112 w 383013"/>
              <a:gd name="connsiteY20" fmla="*/ 354646 h 407275"/>
              <a:gd name="connsiteX21" fmla="*/ 191476 w 383013"/>
              <a:gd name="connsiteY21" fmla="*/ 407275 h 407275"/>
              <a:gd name="connsiteX22" fmla="*/ 138847 w 383013"/>
              <a:gd name="connsiteY22" fmla="*/ 354646 h 407275"/>
              <a:gd name="connsiteX23" fmla="*/ 18091 w 383013"/>
              <a:gd name="connsiteY23" fmla="*/ 354646 h 407275"/>
              <a:gd name="connsiteX24" fmla="*/ 17934 w 383013"/>
              <a:gd name="connsiteY24" fmla="*/ 354640 h 407275"/>
              <a:gd name="connsiteX25" fmla="*/ 17797 w 383013"/>
              <a:gd name="connsiteY25" fmla="*/ 354640 h 407275"/>
              <a:gd name="connsiteX26" fmla="*/ 4499 w 383013"/>
              <a:gd name="connsiteY26" fmla="*/ 350077 h 407275"/>
              <a:gd name="connsiteX27" fmla="*/ 1332 w 383013"/>
              <a:gd name="connsiteY27" fmla="*/ 340527 h 407275"/>
              <a:gd name="connsiteX28" fmla="*/ 392 w 383013"/>
              <a:gd name="connsiteY28" fmla="*/ 341467 h 407275"/>
              <a:gd name="connsiteX29" fmla="*/ 0 w 383013"/>
              <a:gd name="connsiteY29" fmla="*/ 336541 h 407275"/>
              <a:gd name="connsiteX30" fmla="*/ 0 w 383013"/>
              <a:gd name="connsiteY30" fmla="*/ 18073 h 407275"/>
              <a:gd name="connsiteX31" fmla="*/ 18072 w 383013"/>
              <a:gd name="connsiteY31" fmla="*/ 0 h 407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3013" h="407275">
                <a:moveTo>
                  <a:pt x="18072" y="0"/>
                </a:moveTo>
                <a:lnTo>
                  <a:pt x="128617" y="0"/>
                </a:lnTo>
                <a:lnTo>
                  <a:pt x="128631" y="14"/>
                </a:lnTo>
                <a:lnTo>
                  <a:pt x="128635" y="14"/>
                </a:lnTo>
                <a:lnTo>
                  <a:pt x="171158" y="42541"/>
                </a:lnTo>
                <a:lnTo>
                  <a:pt x="191465" y="62848"/>
                </a:lnTo>
                <a:lnTo>
                  <a:pt x="254306" y="0"/>
                </a:lnTo>
                <a:lnTo>
                  <a:pt x="341851" y="0"/>
                </a:lnTo>
                <a:lnTo>
                  <a:pt x="341837" y="14"/>
                </a:lnTo>
                <a:lnTo>
                  <a:pt x="341874" y="14"/>
                </a:lnTo>
                <a:lnTo>
                  <a:pt x="341877" y="11"/>
                </a:lnTo>
                <a:lnTo>
                  <a:pt x="364934" y="11"/>
                </a:lnTo>
                <a:cubicBezTo>
                  <a:pt x="376937" y="11"/>
                  <a:pt x="383013" y="6734"/>
                  <a:pt x="383013" y="18083"/>
                </a:cubicBezTo>
                <a:lnTo>
                  <a:pt x="383013" y="336545"/>
                </a:lnTo>
                <a:cubicBezTo>
                  <a:pt x="383013" y="342575"/>
                  <a:pt x="381504" y="347072"/>
                  <a:pt x="378526" y="350074"/>
                </a:cubicBezTo>
                <a:lnTo>
                  <a:pt x="378519" y="350077"/>
                </a:lnTo>
                <a:lnTo>
                  <a:pt x="378519" y="350077"/>
                </a:lnTo>
                <a:cubicBezTo>
                  <a:pt x="375541" y="353080"/>
                  <a:pt x="371095" y="354587"/>
                  <a:pt x="365221" y="354640"/>
                </a:cubicBezTo>
                <a:lnTo>
                  <a:pt x="365084" y="354640"/>
                </a:lnTo>
                <a:cubicBezTo>
                  <a:pt x="365031" y="354640"/>
                  <a:pt x="364979" y="354646"/>
                  <a:pt x="364927" y="354646"/>
                </a:cubicBezTo>
                <a:lnTo>
                  <a:pt x="244112" y="354646"/>
                </a:lnTo>
                <a:lnTo>
                  <a:pt x="191476" y="407275"/>
                </a:lnTo>
                <a:lnTo>
                  <a:pt x="138847" y="354646"/>
                </a:lnTo>
                <a:lnTo>
                  <a:pt x="18091" y="354646"/>
                </a:lnTo>
                <a:cubicBezTo>
                  <a:pt x="18039" y="354646"/>
                  <a:pt x="17987" y="354640"/>
                  <a:pt x="17934" y="354640"/>
                </a:cubicBezTo>
                <a:lnTo>
                  <a:pt x="17797" y="354640"/>
                </a:lnTo>
                <a:cubicBezTo>
                  <a:pt x="11924" y="354587"/>
                  <a:pt x="7477" y="353080"/>
                  <a:pt x="4499" y="350077"/>
                </a:cubicBezTo>
                <a:lnTo>
                  <a:pt x="1332" y="340527"/>
                </a:lnTo>
                <a:lnTo>
                  <a:pt x="392" y="341467"/>
                </a:lnTo>
                <a:cubicBezTo>
                  <a:pt x="131" y="339958"/>
                  <a:pt x="0" y="338311"/>
                  <a:pt x="0" y="336541"/>
                </a:cubicBezTo>
                <a:lnTo>
                  <a:pt x="0" y="18073"/>
                </a:lnTo>
                <a:cubicBezTo>
                  <a:pt x="0" y="6730"/>
                  <a:pt x="6070" y="0"/>
                  <a:pt x="18072" y="0"/>
                </a:cubicBezTo>
                <a:close/>
              </a:path>
            </a:pathLst>
          </a:custGeom>
          <a:solidFill>
            <a:schemeClr val="accent5"/>
          </a:solidFill>
          <a:ln w="52917" cap="flat">
            <a:noFill/>
            <a:prstDash val="solid"/>
            <a:round/>
          </a:ln>
        </p:spPr>
        <p:txBody>
          <a:bodyPr wrap="square" rtlCol="0" anchor="ctr">
            <a:noAutofit/>
          </a:bodyPr>
          <a:lstStyle/>
          <a:p>
            <a:endParaRPr lang="fr-FR" sz="1116"/>
          </a:p>
        </p:txBody>
      </p:sp>
      <p:sp>
        <p:nvSpPr>
          <p:cNvPr id="34" name="Forme libre : forme 33">
            <a:extLst>
              <a:ext uri="{FF2B5EF4-FFF2-40B4-BE49-F238E27FC236}">
                <a16:creationId xmlns:a16="http://schemas.microsoft.com/office/drawing/2014/main" id="{AEB9118E-CF7F-4211-831E-079379EAFC1A}"/>
              </a:ext>
            </a:extLst>
          </p:cNvPr>
          <p:cNvSpPr>
            <a:spLocks noChangeAspect="1"/>
          </p:cNvSpPr>
          <p:nvPr userDrawn="1"/>
        </p:nvSpPr>
        <p:spPr>
          <a:xfrm>
            <a:off x="5120822" y="-497250"/>
            <a:ext cx="142838" cy="381895"/>
          </a:xfrm>
          <a:custGeom>
            <a:avLst/>
            <a:gdLst>
              <a:gd name="connsiteX0" fmla="*/ 18072 w 383013"/>
              <a:gd name="connsiteY0" fmla="*/ 0 h 407275"/>
              <a:gd name="connsiteX1" fmla="*/ 128617 w 383013"/>
              <a:gd name="connsiteY1" fmla="*/ 0 h 407275"/>
              <a:gd name="connsiteX2" fmla="*/ 128631 w 383013"/>
              <a:gd name="connsiteY2" fmla="*/ 14 h 407275"/>
              <a:gd name="connsiteX3" fmla="*/ 128635 w 383013"/>
              <a:gd name="connsiteY3" fmla="*/ 14 h 407275"/>
              <a:gd name="connsiteX4" fmla="*/ 171158 w 383013"/>
              <a:gd name="connsiteY4" fmla="*/ 42541 h 407275"/>
              <a:gd name="connsiteX5" fmla="*/ 191465 w 383013"/>
              <a:gd name="connsiteY5" fmla="*/ 62848 h 407275"/>
              <a:gd name="connsiteX6" fmla="*/ 254306 w 383013"/>
              <a:gd name="connsiteY6" fmla="*/ 0 h 407275"/>
              <a:gd name="connsiteX7" fmla="*/ 341851 w 383013"/>
              <a:gd name="connsiteY7" fmla="*/ 0 h 407275"/>
              <a:gd name="connsiteX8" fmla="*/ 341837 w 383013"/>
              <a:gd name="connsiteY8" fmla="*/ 14 h 407275"/>
              <a:gd name="connsiteX9" fmla="*/ 341874 w 383013"/>
              <a:gd name="connsiteY9" fmla="*/ 14 h 407275"/>
              <a:gd name="connsiteX10" fmla="*/ 341877 w 383013"/>
              <a:gd name="connsiteY10" fmla="*/ 11 h 407275"/>
              <a:gd name="connsiteX11" fmla="*/ 364934 w 383013"/>
              <a:gd name="connsiteY11" fmla="*/ 11 h 407275"/>
              <a:gd name="connsiteX12" fmla="*/ 383013 w 383013"/>
              <a:gd name="connsiteY12" fmla="*/ 18083 h 407275"/>
              <a:gd name="connsiteX13" fmla="*/ 383013 w 383013"/>
              <a:gd name="connsiteY13" fmla="*/ 336545 h 407275"/>
              <a:gd name="connsiteX14" fmla="*/ 378526 w 383013"/>
              <a:gd name="connsiteY14" fmla="*/ 350074 h 407275"/>
              <a:gd name="connsiteX15" fmla="*/ 378519 w 383013"/>
              <a:gd name="connsiteY15" fmla="*/ 350077 h 407275"/>
              <a:gd name="connsiteX16" fmla="*/ 378519 w 383013"/>
              <a:gd name="connsiteY16" fmla="*/ 350077 h 407275"/>
              <a:gd name="connsiteX17" fmla="*/ 365221 w 383013"/>
              <a:gd name="connsiteY17" fmla="*/ 354640 h 407275"/>
              <a:gd name="connsiteX18" fmla="*/ 365084 w 383013"/>
              <a:gd name="connsiteY18" fmla="*/ 354640 h 407275"/>
              <a:gd name="connsiteX19" fmla="*/ 364927 w 383013"/>
              <a:gd name="connsiteY19" fmla="*/ 354646 h 407275"/>
              <a:gd name="connsiteX20" fmla="*/ 244112 w 383013"/>
              <a:gd name="connsiteY20" fmla="*/ 354646 h 407275"/>
              <a:gd name="connsiteX21" fmla="*/ 191476 w 383013"/>
              <a:gd name="connsiteY21" fmla="*/ 407275 h 407275"/>
              <a:gd name="connsiteX22" fmla="*/ 138847 w 383013"/>
              <a:gd name="connsiteY22" fmla="*/ 354646 h 407275"/>
              <a:gd name="connsiteX23" fmla="*/ 18091 w 383013"/>
              <a:gd name="connsiteY23" fmla="*/ 354646 h 407275"/>
              <a:gd name="connsiteX24" fmla="*/ 17934 w 383013"/>
              <a:gd name="connsiteY24" fmla="*/ 354640 h 407275"/>
              <a:gd name="connsiteX25" fmla="*/ 17797 w 383013"/>
              <a:gd name="connsiteY25" fmla="*/ 354640 h 407275"/>
              <a:gd name="connsiteX26" fmla="*/ 4499 w 383013"/>
              <a:gd name="connsiteY26" fmla="*/ 350077 h 407275"/>
              <a:gd name="connsiteX27" fmla="*/ 1332 w 383013"/>
              <a:gd name="connsiteY27" fmla="*/ 340527 h 407275"/>
              <a:gd name="connsiteX28" fmla="*/ 392 w 383013"/>
              <a:gd name="connsiteY28" fmla="*/ 341467 h 407275"/>
              <a:gd name="connsiteX29" fmla="*/ 0 w 383013"/>
              <a:gd name="connsiteY29" fmla="*/ 336541 h 407275"/>
              <a:gd name="connsiteX30" fmla="*/ 0 w 383013"/>
              <a:gd name="connsiteY30" fmla="*/ 18073 h 407275"/>
              <a:gd name="connsiteX31" fmla="*/ 18072 w 383013"/>
              <a:gd name="connsiteY31" fmla="*/ 0 h 407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3013" h="407275">
                <a:moveTo>
                  <a:pt x="18072" y="0"/>
                </a:moveTo>
                <a:lnTo>
                  <a:pt x="128617" y="0"/>
                </a:lnTo>
                <a:lnTo>
                  <a:pt x="128631" y="14"/>
                </a:lnTo>
                <a:lnTo>
                  <a:pt x="128635" y="14"/>
                </a:lnTo>
                <a:lnTo>
                  <a:pt x="171158" y="42541"/>
                </a:lnTo>
                <a:lnTo>
                  <a:pt x="191465" y="62848"/>
                </a:lnTo>
                <a:lnTo>
                  <a:pt x="254306" y="0"/>
                </a:lnTo>
                <a:lnTo>
                  <a:pt x="341851" y="0"/>
                </a:lnTo>
                <a:lnTo>
                  <a:pt x="341837" y="14"/>
                </a:lnTo>
                <a:lnTo>
                  <a:pt x="341874" y="14"/>
                </a:lnTo>
                <a:lnTo>
                  <a:pt x="341877" y="11"/>
                </a:lnTo>
                <a:lnTo>
                  <a:pt x="364934" y="11"/>
                </a:lnTo>
                <a:cubicBezTo>
                  <a:pt x="376937" y="11"/>
                  <a:pt x="383013" y="6734"/>
                  <a:pt x="383013" y="18083"/>
                </a:cubicBezTo>
                <a:lnTo>
                  <a:pt x="383013" y="336545"/>
                </a:lnTo>
                <a:cubicBezTo>
                  <a:pt x="383013" y="342575"/>
                  <a:pt x="381504" y="347072"/>
                  <a:pt x="378526" y="350074"/>
                </a:cubicBezTo>
                <a:lnTo>
                  <a:pt x="378519" y="350077"/>
                </a:lnTo>
                <a:lnTo>
                  <a:pt x="378519" y="350077"/>
                </a:lnTo>
                <a:cubicBezTo>
                  <a:pt x="375541" y="353080"/>
                  <a:pt x="371095" y="354587"/>
                  <a:pt x="365221" y="354640"/>
                </a:cubicBezTo>
                <a:lnTo>
                  <a:pt x="365084" y="354640"/>
                </a:lnTo>
                <a:cubicBezTo>
                  <a:pt x="365031" y="354640"/>
                  <a:pt x="364979" y="354646"/>
                  <a:pt x="364927" y="354646"/>
                </a:cubicBezTo>
                <a:lnTo>
                  <a:pt x="244112" y="354646"/>
                </a:lnTo>
                <a:lnTo>
                  <a:pt x="191476" y="407275"/>
                </a:lnTo>
                <a:lnTo>
                  <a:pt x="138847" y="354646"/>
                </a:lnTo>
                <a:lnTo>
                  <a:pt x="18091" y="354646"/>
                </a:lnTo>
                <a:cubicBezTo>
                  <a:pt x="18039" y="354646"/>
                  <a:pt x="17987" y="354640"/>
                  <a:pt x="17934" y="354640"/>
                </a:cubicBezTo>
                <a:lnTo>
                  <a:pt x="17797" y="354640"/>
                </a:lnTo>
                <a:cubicBezTo>
                  <a:pt x="11924" y="354587"/>
                  <a:pt x="7477" y="353080"/>
                  <a:pt x="4499" y="350077"/>
                </a:cubicBezTo>
                <a:lnTo>
                  <a:pt x="1332" y="340527"/>
                </a:lnTo>
                <a:lnTo>
                  <a:pt x="392" y="341467"/>
                </a:lnTo>
                <a:cubicBezTo>
                  <a:pt x="131" y="339958"/>
                  <a:pt x="0" y="338311"/>
                  <a:pt x="0" y="336541"/>
                </a:cubicBezTo>
                <a:lnTo>
                  <a:pt x="0" y="18073"/>
                </a:lnTo>
                <a:cubicBezTo>
                  <a:pt x="0" y="6730"/>
                  <a:pt x="6070" y="0"/>
                  <a:pt x="18072" y="0"/>
                </a:cubicBezTo>
                <a:close/>
              </a:path>
            </a:pathLst>
          </a:custGeom>
          <a:solidFill>
            <a:schemeClr val="accent6"/>
          </a:solidFill>
          <a:ln w="52917" cap="flat">
            <a:noFill/>
            <a:prstDash val="solid"/>
            <a:round/>
          </a:ln>
        </p:spPr>
        <p:txBody>
          <a:bodyPr wrap="square" rtlCol="0" anchor="ctr">
            <a:noAutofit/>
          </a:bodyPr>
          <a:lstStyle/>
          <a:p>
            <a:endParaRPr lang="fr-FR" sz="1116"/>
          </a:p>
        </p:txBody>
      </p:sp>
      <p:pic>
        <p:nvPicPr>
          <p:cNvPr id="7" name="Graphique 19">
            <a:extLst>
              <a:ext uri="{FF2B5EF4-FFF2-40B4-BE49-F238E27FC236}">
                <a16:creationId xmlns:a16="http://schemas.microsoft.com/office/drawing/2014/main" id="{F50029DD-FB95-F853-BDBC-85DB411A3B82}"/>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760842" y="554904"/>
            <a:ext cx="2299180" cy="553453"/>
          </a:xfrm>
          <a:prstGeom prst="rect">
            <a:avLst/>
          </a:prstGeom>
        </p:spPr>
      </p:pic>
    </p:spTree>
    <p:extLst>
      <p:ext uri="{BB962C8B-B14F-4D97-AF65-F5344CB8AC3E}">
        <p14:creationId xmlns:p14="http://schemas.microsoft.com/office/powerpoint/2010/main" val="2332367059"/>
      </p:ext>
    </p:extLst>
  </p:cSld>
  <p:clrMap bg1="lt1" tx1="dk1" bg2="lt2" tx2="dk2" accent1="accent1" accent2="accent2" accent3="accent3" accent4="accent4" accent5="accent5" accent6="accent6" hlink="hlink" folHlink="folHlink"/>
  <p:sldLayoutIdLst>
    <p:sldLayoutId id="2147483704" r:id="rId1"/>
    <p:sldLayoutId id="2147483706" r:id="rId2"/>
    <p:sldLayoutId id="2147483707" r:id="rId3"/>
    <p:sldLayoutId id="2147483705" r:id="rId4"/>
  </p:sldLayoutIdLst>
  <p:hf hdr="0"/>
  <p:txStyles>
    <p:titleStyle>
      <a:lvl1pPr algn="l" defTabSz="566991" rtl="0" eaLnBrk="1" latinLnBrk="0" hangingPunct="1">
        <a:lnSpc>
          <a:spcPct val="90000"/>
        </a:lnSpc>
        <a:spcBef>
          <a:spcPct val="0"/>
        </a:spcBef>
        <a:buNone/>
        <a:defRPr lang="en-US" sz="2150" b="1" kern="1200" cap="none" baseline="0">
          <a:solidFill>
            <a:schemeClr val="tx1"/>
          </a:solidFill>
          <a:latin typeface="+mj-lt"/>
          <a:ea typeface="+mj-ea"/>
          <a:cs typeface="+mj-cs"/>
        </a:defRPr>
      </a:lvl1pPr>
    </p:titleStyle>
    <p:bodyStyle>
      <a:lvl1pPr marL="0" indent="0" algn="l" defTabSz="566991" rtl="0" eaLnBrk="1" latinLnBrk="0" hangingPunct="1">
        <a:lnSpc>
          <a:spcPct val="101000"/>
        </a:lnSpc>
        <a:spcBef>
          <a:spcPts val="186"/>
        </a:spcBef>
        <a:buFont typeface="Arial" panose="020B0604020202020204" pitchFamily="34" charset="0"/>
        <a:buNone/>
        <a:defRPr sz="1100" kern="1200">
          <a:solidFill>
            <a:schemeClr val="tx1"/>
          </a:solidFill>
          <a:latin typeface="+mn-lt"/>
          <a:ea typeface="+mn-ea"/>
          <a:cs typeface="+mn-cs"/>
        </a:defRPr>
      </a:lvl1pPr>
      <a:lvl2pPr marL="178589" indent="-178589" algn="l" defTabSz="566991" rtl="0" eaLnBrk="1" latinLnBrk="0" hangingPunct="1">
        <a:lnSpc>
          <a:spcPct val="101000"/>
        </a:lnSpc>
        <a:spcBef>
          <a:spcPts val="620"/>
        </a:spcBef>
        <a:buFont typeface="Wingdings 2" panose="05020102010507070707" pitchFamily="18" charset="2"/>
        <a:buChar char=""/>
        <a:defRPr sz="1100" kern="1200">
          <a:solidFill>
            <a:schemeClr val="tx1"/>
          </a:solidFill>
          <a:latin typeface="+mn-lt"/>
          <a:ea typeface="+mn-ea"/>
          <a:cs typeface="+mn-cs"/>
        </a:defRPr>
      </a:lvl2pPr>
      <a:lvl3pPr marL="414000" indent="-216000" algn="l" defTabSz="566991" rtl="0" eaLnBrk="1" latinLnBrk="0" hangingPunct="1">
        <a:lnSpc>
          <a:spcPct val="101000"/>
        </a:lnSpc>
        <a:spcBef>
          <a:spcPts val="248"/>
        </a:spcBef>
        <a:buFont typeface="Mediametrie" panose="02000504040000020004" pitchFamily="2" charset="0"/>
        <a:buChar char="—"/>
        <a:defRPr sz="1100" kern="1200">
          <a:solidFill>
            <a:schemeClr val="tx1"/>
          </a:solidFill>
          <a:latin typeface="+mn-lt"/>
          <a:ea typeface="+mn-ea"/>
          <a:cs typeface="+mn-cs"/>
        </a:defRPr>
      </a:lvl3pPr>
      <a:lvl4pPr marL="0" indent="0" algn="l" defTabSz="566991" rtl="0" eaLnBrk="1" latinLnBrk="0" hangingPunct="1">
        <a:lnSpc>
          <a:spcPct val="101000"/>
        </a:lnSpc>
        <a:spcBef>
          <a:spcPts val="600"/>
        </a:spcBef>
        <a:spcAft>
          <a:spcPts val="600"/>
        </a:spcAft>
        <a:buFont typeface="Arial" panose="020B0604020202020204" pitchFamily="34" charset="0"/>
        <a:buNone/>
        <a:defRPr sz="1300" b="1" kern="1200">
          <a:solidFill>
            <a:schemeClr val="tx1"/>
          </a:solidFill>
          <a:latin typeface="+mn-lt"/>
          <a:ea typeface="+mn-ea"/>
          <a:cs typeface="+mn-cs"/>
        </a:defRPr>
      </a:lvl4pPr>
      <a:lvl5pPr marL="0" indent="0" algn="l" defTabSz="566991" rtl="0" eaLnBrk="1" latinLnBrk="0" hangingPunct="1">
        <a:lnSpc>
          <a:spcPct val="101000"/>
        </a:lnSpc>
        <a:spcBef>
          <a:spcPts val="496"/>
        </a:spcBef>
        <a:buFont typeface="Arial" panose="020B0604020202020204" pitchFamily="34" charset="0"/>
        <a:buNone/>
        <a:defRPr sz="1200" kern="1200">
          <a:solidFill>
            <a:schemeClr val="accent2"/>
          </a:solidFill>
          <a:latin typeface="+mn-lt"/>
          <a:ea typeface="+mn-ea"/>
          <a:cs typeface="+mn-cs"/>
        </a:defRPr>
      </a:lvl5pPr>
      <a:lvl6pPr marL="1559225" indent="-141748" algn="l" defTabSz="566991"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721" indent="-141748" algn="l" defTabSz="566991"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217" indent="-141748" algn="l" defTabSz="566991"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712" indent="-141748" algn="l" defTabSz="566991"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6991" rtl="0" eaLnBrk="1" latinLnBrk="0" hangingPunct="1">
        <a:defRPr sz="1116" kern="1200">
          <a:solidFill>
            <a:schemeClr val="tx1"/>
          </a:solidFill>
          <a:latin typeface="+mn-lt"/>
          <a:ea typeface="+mn-ea"/>
          <a:cs typeface="+mn-cs"/>
        </a:defRPr>
      </a:lvl1pPr>
      <a:lvl2pPr marL="283496" algn="l" defTabSz="566991" rtl="0" eaLnBrk="1" latinLnBrk="0" hangingPunct="1">
        <a:defRPr sz="1116" kern="1200">
          <a:solidFill>
            <a:schemeClr val="tx1"/>
          </a:solidFill>
          <a:latin typeface="+mn-lt"/>
          <a:ea typeface="+mn-ea"/>
          <a:cs typeface="+mn-cs"/>
        </a:defRPr>
      </a:lvl2pPr>
      <a:lvl3pPr marL="566991" algn="l" defTabSz="566991" rtl="0" eaLnBrk="1" latinLnBrk="0" hangingPunct="1">
        <a:defRPr sz="1116" kern="1200">
          <a:solidFill>
            <a:schemeClr val="tx1"/>
          </a:solidFill>
          <a:latin typeface="+mn-lt"/>
          <a:ea typeface="+mn-ea"/>
          <a:cs typeface="+mn-cs"/>
        </a:defRPr>
      </a:lvl3pPr>
      <a:lvl4pPr marL="850487" algn="l" defTabSz="566991" rtl="0" eaLnBrk="1" latinLnBrk="0" hangingPunct="1">
        <a:defRPr sz="1116" kern="1200">
          <a:solidFill>
            <a:schemeClr val="tx1"/>
          </a:solidFill>
          <a:latin typeface="+mn-lt"/>
          <a:ea typeface="+mn-ea"/>
          <a:cs typeface="+mn-cs"/>
        </a:defRPr>
      </a:lvl4pPr>
      <a:lvl5pPr marL="1133982" algn="l" defTabSz="566991" rtl="0" eaLnBrk="1" latinLnBrk="0" hangingPunct="1">
        <a:defRPr sz="1116" kern="1200">
          <a:solidFill>
            <a:schemeClr val="tx1"/>
          </a:solidFill>
          <a:latin typeface="+mn-lt"/>
          <a:ea typeface="+mn-ea"/>
          <a:cs typeface="+mn-cs"/>
        </a:defRPr>
      </a:lvl5pPr>
      <a:lvl6pPr marL="1417478" algn="l" defTabSz="566991" rtl="0" eaLnBrk="1" latinLnBrk="0" hangingPunct="1">
        <a:defRPr sz="1116" kern="1200">
          <a:solidFill>
            <a:schemeClr val="tx1"/>
          </a:solidFill>
          <a:latin typeface="+mn-lt"/>
          <a:ea typeface="+mn-ea"/>
          <a:cs typeface="+mn-cs"/>
        </a:defRPr>
      </a:lvl6pPr>
      <a:lvl7pPr marL="1700973" algn="l" defTabSz="566991" rtl="0" eaLnBrk="1" latinLnBrk="0" hangingPunct="1">
        <a:defRPr sz="1116" kern="1200">
          <a:solidFill>
            <a:schemeClr val="tx1"/>
          </a:solidFill>
          <a:latin typeface="+mn-lt"/>
          <a:ea typeface="+mn-ea"/>
          <a:cs typeface="+mn-cs"/>
        </a:defRPr>
      </a:lvl7pPr>
      <a:lvl8pPr marL="1984469" algn="l" defTabSz="566991" rtl="0" eaLnBrk="1" latinLnBrk="0" hangingPunct="1">
        <a:defRPr sz="1116" kern="1200">
          <a:solidFill>
            <a:schemeClr val="tx1"/>
          </a:solidFill>
          <a:latin typeface="+mn-lt"/>
          <a:ea typeface="+mn-ea"/>
          <a:cs typeface="+mn-cs"/>
        </a:defRPr>
      </a:lvl8pPr>
      <a:lvl9pPr marL="2267965" algn="l" defTabSz="566991" rtl="0" eaLnBrk="1" latinLnBrk="0" hangingPunct="1">
        <a:defRPr sz="1116"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263" userDrawn="1">
          <p15:clr>
            <a:srgbClr val="F26B43"/>
          </p15:clr>
        </p15:guide>
        <p15:guide id="2" pos="47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twitter.com/Mediametrie" TargetMode="External"/><Relationship Id="rId13" Type="http://schemas.openxmlformats.org/officeDocument/2006/relationships/image" Target="../media/image8.emf"/><Relationship Id="rId3" Type="http://schemas.openxmlformats.org/officeDocument/2006/relationships/hyperlink" Target="https://www.linkedin.com/company/mediametrie/mycompany/" TargetMode="External"/><Relationship Id="rId7" Type="http://schemas.openxmlformats.org/officeDocument/2006/relationships/hyperlink" Target="http://www.mediametrie.fr/" TargetMode="External"/><Relationship Id="rId12" Type="http://schemas.openxmlformats.org/officeDocument/2006/relationships/image" Target="../media/image7.png"/><Relationship Id="rId2" Type="http://schemas.openxmlformats.org/officeDocument/2006/relationships/hyperlink" Target="https://www.mediametrie.fr/en/les-mots-des-medias" TargetMode="External"/><Relationship Id="rId1" Type="http://schemas.openxmlformats.org/officeDocument/2006/relationships/slideLayout" Target="../slideLayouts/slideLayout4.xml"/><Relationship Id="rId6" Type="http://schemas.openxmlformats.org/officeDocument/2006/relationships/image" Target="../media/image4.png"/><Relationship Id="rId11" Type="http://schemas.openxmlformats.org/officeDocument/2006/relationships/image" Target="../media/image6.svg"/><Relationship Id="rId5" Type="http://schemas.openxmlformats.org/officeDocument/2006/relationships/hyperlink" Target="https://www.instagram.com/mediametrie.officiel/" TargetMode="External"/><Relationship Id="rId15" Type="http://schemas.openxmlformats.org/officeDocument/2006/relationships/image" Target="../media/image10.png"/><Relationship Id="rId10" Type="http://schemas.openxmlformats.org/officeDocument/2006/relationships/image" Target="../media/image5.png"/><Relationship Id="rId4" Type="http://schemas.openxmlformats.org/officeDocument/2006/relationships/image" Target="../media/image3.png"/><Relationship Id="rId9" Type="http://schemas.openxmlformats.org/officeDocument/2006/relationships/hyperlink" Target="https://www.mediametrie.fr/fr/les-mots-des-medias" TargetMode="External"/><Relationship Id="rId1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72902F-D52B-4403-82D9-1830A09D886C}"/>
              </a:ext>
            </a:extLst>
          </p:cNvPr>
          <p:cNvSpPr>
            <a:spLocks noGrp="1"/>
          </p:cNvSpPr>
          <p:nvPr>
            <p:ph type="title"/>
          </p:nvPr>
        </p:nvSpPr>
        <p:spPr/>
        <p:txBody>
          <a:bodyPr/>
          <a:lstStyle/>
          <a:p>
            <a:r>
              <a:rPr lang="fr-FR" dirty="0" err="1"/>
              <a:t>Press</a:t>
            </a:r>
            <a:r>
              <a:rPr lang="fr-FR" dirty="0"/>
              <a:t> release</a:t>
            </a:r>
            <a:endParaRPr lang="en-US" dirty="0"/>
          </a:p>
        </p:txBody>
      </p:sp>
      <p:sp>
        <p:nvSpPr>
          <p:cNvPr id="3" name="Espace réservé de la date 2">
            <a:extLst>
              <a:ext uri="{FF2B5EF4-FFF2-40B4-BE49-F238E27FC236}">
                <a16:creationId xmlns:a16="http://schemas.microsoft.com/office/drawing/2014/main" id="{6A396EC1-6EEB-4738-8A0A-4116FE5AE95D}"/>
              </a:ext>
            </a:extLst>
          </p:cNvPr>
          <p:cNvSpPr>
            <a:spLocks noGrp="1"/>
          </p:cNvSpPr>
          <p:nvPr>
            <p:ph type="dt" sz="half" idx="10"/>
          </p:nvPr>
        </p:nvSpPr>
        <p:spPr/>
        <p:txBody>
          <a:bodyPr/>
          <a:lstStyle/>
          <a:p>
            <a:r>
              <a:rPr lang="fr-FR" dirty="0"/>
              <a:t>29</a:t>
            </a:r>
            <a:r>
              <a:rPr lang="fr-FR" baseline="30000" dirty="0"/>
              <a:t>th</a:t>
            </a:r>
            <a:r>
              <a:rPr lang="fr-FR" dirty="0"/>
              <a:t> </a:t>
            </a:r>
            <a:r>
              <a:rPr lang="fr-FR" dirty="0" err="1"/>
              <a:t>December</a:t>
            </a:r>
            <a:r>
              <a:rPr lang="fr-FR" dirty="0"/>
              <a:t> 2025</a:t>
            </a:r>
            <a:endParaRPr lang="fr-FR" b="0" dirty="0"/>
          </a:p>
        </p:txBody>
      </p:sp>
      <p:sp>
        <p:nvSpPr>
          <p:cNvPr id="4" name="Espace réservé du texte 3">
            <a:extLst>
              <a:ext uri="{FF2B5EF4-FFF2-40B4-BE49-F238E27FC236}">
                <a16:creationId xmlns:a16="http://schemas.microsoft.com/office/drawing/2014/main" id="{FA9C9B82-A623-4BD0-AE24-61AA1D71438C}"/>
              </a:ext>
            </a:extLst>
          </p:cNvPr>
          <p:cNvSpPr>
            <a:spLocks noGrp="1"/>
          </p:cNvSpPr>
          <p:nvPr>
            <p:ph type="body" sz="quarter" idx="13"/>
          </p:nvPr>
        </p:nvSpPr>
        <p:spPr>
          <a:xfrm>
            <a:off x="757237" y="2171991"/>
            <a:ext cx="5162300" cy="588879"/>
          </a:xfrm>
        </p:spPr>
        <p:txBody>
          <a:bodyPr/>
          <a:lstStyle/>
          <a:p>
            <a:pPr lvl="1"/>
            <a:r>
              <a:rPr lang="fr-FR" dirty="0">
                <a:solidFill>
                  <a:srgbClr val="FE4816"/>
                </a:solidFill>
              </a:rPr>
              <a:t>Weekly Médiamat</a:t>
            </a:r>
          </a:p>
          <a:p>
            <a:pPr lvl="0"/>
            <a:r>
              <a:rPr lang="fr-FR" sz="1400" b="1" dirty="0" err="1">
                <a:solidFill>
                  <a:prstClr val="black"/>
                </a:solidFill>
              </a:rPr>
              <a:t>From</a:t>
            </a:r>
            <a:r>
              <a:rPr lang="fr-FR" sz="1400" b="1" dirty="0">
                <a:solidFill>
                  <a:prstClr val="black"/>
                </a:solidFill>
              </a:rPr>
              <a:t> 22</a:t>
            </a:r>
            <a:r>
              <a:rPr lang="fr-FR" sz="1400" b="1" baseline="30000" dirty="0">
                <a:solidFill>
                  <a:prstClr val="black"/>
                </a:solidFill>
              </a:rPr>
              <a:t>nd</a:t>
            </a:r>
            <a:r>
              <a:rPr lang="fr-FR" sz="1400" b="1" dirty="0"/>
              <a:t> to 28</a:t>
            </a:r>
            <a:r>
              <a:rPr lang="fr-FR" sz="1400" b="1" baseline="30000" dirty="0"/>
              <a:t>th</a:t>
            </a:r>
            <a:r>
              <a:rPr lang="fr-FR" sz="1400" b="1" dirty="0"/>
              <a:t> </a:t>
            </a:r>
            <a:r>
              <a:rPr lang="fr-FR" sz="1400" b="1" dirty="0" err="1"/>
              <a:t>December</a:t>
            </a:r>
            <a:r>
              <a:rPr lang="fr-FR" sz="1400" b="1" dirty="0"/>
              <a:t> 2025 – Week 52</a:t>
            </a:r>
          </a:p>
          <a:p>
            <a:pPr lvl="0"/>
            <a:r>
              <a:rPr lang="fr-FR" sz="1400" dirty="0"/>
              <a:t>Day of </a:t>
            </a:r>
            <a:r>
              <a:rPr lang="fr-FR" sz="1400" dirty="0" err="1"/>
              <a:t>viewing</a:t>
            </a:r>
            <a:endParaRPr lang="fr-FR" sz="1400" dirty="0"/>
          </a:p>
        </p:txBody>
      </p:sp>
      <p:sp>
        <p:nvSpPr>
          <p:cNvPr id="7" name="Espace réservé du texte 6">
            <a:extLst>
              <a:ext uri="{FF2B5EF4-FFF2-40B4-BE49-F238E27FC236}">
                <a16:creationId xmlns:a16="http://schemas.microsoft.com/office/drawing/2014/main" id="{1896F816-73A6-40FE-90C4-E01D5EBAE7F4}"/>
              </a:ext>
            </a:extLst>
          </p:cNvPr>
          <p:cNvSpPr>
            <a:spLocks noGrp="1"/>
          </p:cNvSpPr>
          <p:nvPr>
            <p:ph type="body" sz="quarter" idx="16"/>
          </p:nvPr>
        </p:nvSpPr>
        <p:spPr>
          <a:xfrm>
            <a:off x="757238" y="8820939"/>
            <a:ext cx="6023666" cy="499304"/>
          </a:xfrm>
        </p:spPr>
        <p:txBody>
          <a:bodyPr/>
          <a:lstStyle/>
          <a:p>
            <a:endParaRPr lang="en-US" sz="600" dirty="0"/>
          </a:p>
          <a:p>
            <a:r>
              <a:rPr lang="fr-FR" sz="600" dirty="0"/>
              <a:t>(1) </a:t>
            </a:r>
            <a:r>
              <a:rPr lang="en" sz="600" dirty="0"/>
              <a:t>National channels: historical channels and DTT channels.</a:t>
            </a:r>
            <a:br>
              <a:rPr lang="fr-FR" sz="600" dirty="0"/>
            </a:br>
            <a:r>
              <a:rPr lang="fr-FR" sz="600" dirty="0"/>
              <a:t>(2) </a:t>
            </a:r>
            <a:r>
              <a:rPr lang="en-US" sz="600" dirty="0"/>
              <a:t>Results are calculated over the entire broadcast period. whether free-to-air or encrypted. Audiences for Canal+ </a:t>
            </a:r>
            <a:r>
              <a:rPr lang="en-US" sz="600" dirty="0" err="1"/>
              <a:t>Cinéma</a:t>
            </a:r>
            <a:r>
              <a:rPr lang="en-US" sz="600" dirty="0"/>
              <a:t>(s). Canal+ Sport. Canal+ Docs. Canal+ Grand </a:t>
            </a:r>
            <a:r>
              <a:rPr lang="en-US" sz="600" dirty="0" err="1"/>
              <a:t>Ecran</a:t>
            </a:r>
            <a:r>
              <a:rPr lang="en-US" sz="600" dirty="0"/>
              <a:t>. Canal+ Foot. Canal+ Kids. Canal+ Sport 360 and Canal+ Box Office are included in the "Other TV" aggregate.</a:t>
            </a:r>
          </a:p>
          <a:p>
            <a:endParaRPr lang="en-US" sz="600" dirty="0"/>
          </a:p>
        </p:txBody>
      </p:sp>
      <p:graphicFrame>
        <p:nvGraphicFramePr>
          <p:cNvPr id="17" name="Tableau 17">
            <a:extLst>
              <a:ext uri="{FF2B5EF4-FFF2-40B4-BE49-F238E27FC236}">
                <a16:creationId xmlns:a16="http://schemas.microsoft.com/office/drawing/2014/main" id="{06368D6A-F6B9-1C04-743F-47D71A8AF29B}"/>
              </a:ext>
            </a:extLst>
          </p:cNvPr>
          <p:cNvGraphicFramePr>
            <a:graphicFrameLocks noGrp="1"/>
          </p:cNvGraphicFramePr>
          <p:nvPr>
            <p:extLst>
              <p:ext uri="{D42A27DB-BD31-4B8C-83A1-F6EECF244321}">
                <p14:modId xmlns:p14="http://schemas.microsoft.com/office/powerpoint/2010/main" val="188281318"/>
              </p:ext>
            </p:extLst>
          </p:nvPr>
        </p:nvGraphicFramePr>
        <p:xfrm>
          <a:off x="757237" y="3431562"/>
          <a:ext cx="6023666" cy="457200"/>
        </p:xfrm>
        <a:graphic>
          <a:graphicData uri="http://schemas.openxmlformats.org/drawingml/2006/table">
            <a:tbl>
              <a:tblPr firstRow="1" bandRow="1">
                <a:tableStyleId>{5C22544A-7EE6-4342-B048-85BDC9FD1C3A}</a:tableStyleId>
              </a:tblPr>
              <a:tblGrid>
                <a:gridCol w="3542201">
                  <a:extLst>
                    <a:ext uri="{9D8B030D-6E8A-4147-A177-3AD203B41FA5}">
                      <a16:colId xmlns:a16="http://schemas.microsoft.com/office/drawing/2014/main" val="3762381768"/>
                    </a:ext>
                  </a:extLst>
                </a:gridCol>
                <a:gridCol w="2481465">
                  <a:extLst>
                    <a:ext uri="{9D8B030D-6E8A-4147-A177-3AD203B41FA5}">
                      <a16:colId xmlns:a16="http://schemas.microsoft.com/office/drawing/2014/main" val="4249397617"/>
                    </a:ext>
                  </a:extLst>
                </a:gridCol>
              </a:tblGrid>
              <a:tr h="161104">
                <a:tc gridSpan="2">
                  <a:txBody>
                    <a:bodyPr/>
                    <a:lstStyle/>
                    <a:p>
                      <a:pPr algn="ctr"/>
                      <a:r>
                        <a:rPr lang="fr-FR" sz="900" b="1" dirty="0">
                          <a:solidFill>
                            <a:schemeClr val="bg1"/>
                          </a:solidFill>
                        </a:rPr>
                        <a:t>Weekly </a:t>
                      </a:r>
                      <a:r>
                        <a:rPr lang="fr-FR" sz="900" b="1" dirty="0" err="1">
                          <a:solidFill>
                            <a:schemeClr val="bg1"/>
                          </a:solidFill>
                        </a:rPr>
                        <a:t>Coverage</a:t>
                      </a:r>
                      <a:endParaRPr lang="fr-FR" sz="900" b="1" dirty="0">
                        <a:solidFill>
                          <a:schemeClr val="bg1"/>
                        </a:solidFill>
                      </a:endParaRPr>
                    </a:p>
                  </a:txBody>
                  <a:tcPr anchor="ctr">
                    <a:solidFill>
                      <a:srgbClr val="FE4816"/>
                    </a:solidFill>
                  </a:tcPr>
                </a:tc>
                <a:tc hMerge="1">
                  <a:txBody>
                    <a:bodyPr/>
                    <a:lstStyle/>
                    <a:p>
                      <a:endParaRPr lang="fr-FR"/>
                    </a:p>
                  </a:txBody>
                  <a:tcPr/>
                </a:tc>
                <a:extLst>
                  <a:ext uri="{0D108BD9-81ED-4DB2-BD59-A6C34878D82A}">
                    <a16:rowId xmlns:a16="http://schemas.microsoft.com/office/drawing/2014/main" val="3183336992"/>
                  </a:ext>
                </a:extLst>
              </a:tr>
              <a:tr h="161104">
                <a:tc>
                  <a:txBody>
                    <a:bodyPr/>
                    <a:lstStyle/>
                    <a:p>
                      <a:pPr algn="l"/>
                      <a:r>
                        <a:rPr lang="fr-FR" sz="900" b="1" dirty="0">
                          <a:solidFill>
                            <a:schemeClr val="tx1"/>
                          </a:solidFill>
                        </a:rPr>
                        <a:t>Total TV</a:t>
                      </a:r>
                    </a:p>
                  </a:txBody>
                  <a:tcPr anchor="ctr">
                    <a:solidFill>
                      <a:schemeClr val="bg1">
                        <a:lumMod val="95000"/>
                      </a:schemeClr>
                    </a:solidFill>
                  </a:tcPr>
                </a:tc>
                <a:tc>
                  <a:txBody>
                    <a:bodyPr/>
                    <a:lstStyle/>
                    <a:p>
                      <a:pPr marL="0" algn="ctr" defTabSz="566991" rtl="0" eaLnBrk="1" latinLnBrk="0" hangingPunct="1"/>
                      <a:r>
                        <a:rPr lang="fr-FR" sz="900" b="1" kern="1200" dirty="0">
                          <a:solidFill>
                            <a:srgbClr val="1E50E0"/>
                          </a:solidFill>
                          <a:latin typeface="+mn-lt"/>
                          <a:ea typeface="+mn-ea"/>
                          <a:cs typeface="+mn-cs"/>
                        </a:rPr>
                        <a:t>59,647,000</a:t>
                      </a:r>
                    </a:p>
                  </a:txBody>
                  <a:tcPr anchor="ctr">
                    <a:solidFill>
                      <a:schemeClr val="bg1">
                        <a:lumMod val="95000"/>
                      </a:schemeClr>
                    </a:solidFill>
                  </a:tcPr>
                </a:tc>
                <a:extLst>
                  <a:ext uri="{0D108BD9-81ED-4DB2-BD59-A6C34878D82A}">
                    <a16:rowId xmlns:a16="http://schemas.microsoft.com/office/drawing/2014/main" val="661118550"/>
                  </a:ext>
                </a:extLst>
              </a:tr>
            </a:tbl>
          </a:graphicData>
        </a:graphic>
      </p:graphicFrame>
      <p:graphicFrame>
        <p:nvGraphicFramePr>
          <p:cNvPr id="21" name="Tableau 17">
            <a:extLst>
              <a:ext uri="{FF2B5EF4-FFF2-40B4-BE49-F238E27FC236}">
                <a16:creationId xmlns:a16="http://schemas.microsoft.com/office/drawing/2014/main" id="{20A71594-7071-4A5F-B7DD-234E80029241}"/>
              </a:ext>
            </a:extLst>
          </p:cNvPr>
          <p:cNvGraphicFramePr>
            <a:graphicFrameLocks noGrp="1"/>
          </p:cNvGraphicFramePr>
          <p:nvPr>
            <p:extLst>
              <p:ext uri="{D42A27DB-BD31-4B8C-83A1-F6EECF244321}">
                <p14:modId xmlns:p14="http://schemas.microsoft.com/office/powerpoint/2010/main" val="895186046"/>
              </p:ext>
            </p:extLst>
          </p:nvPr>
        </p:nvGraphicFramePr>
        <p:xfrm>
          <a:off x="757237" y="3914666"/>
          <a:ext cx="6023667" cy="4445029"/>
        </p:xfrm>
        <a:graphic>
          <a:graphicData uri="http://schemas.openxmlformats.org/drawingml/2006/table">
            <a:tbl>
              <a:tblPr firstRow="1" bandRow="1">
                <a:tableStyleId>{5C22544A-7EE6-4342-B048-85BDC9FD1C3A}</a:tableStyleId>
              </a:tblPr>
              <a:tblGrid>
                <a:gridCol w="719871">
                  <a:extLst>
                    <a:ext uri="{9D8B030D-6E8A-4147-A177-3AD203B41FA5}">
                      <a16:colId xmlns:a16="http://schemas.microsoft.com/office/drawing/2014/main" val="3762381768"/>
                    </a:ext>
                  </a:extLst>
                </a:gridCol>
                <a:gridCol w="2822330">
                  <a:extLst>
                    <a:ext uri="{9D8B030D-6E8A-4147-A177-3AD203B41FA5}">
                      <a16:colId xmlns:a16="http://schemas.microsoft.com/office/drawing/2014/main" val="3748203707"/>
                    </a:ext>
                  </a:extLst>
                </a:gridCol>
                <a:gridCol w="2481466">
                  <a:extLst>
                    <a:ext uri="{9D8B030D-6E8A-4147-A177-3AD203B41FA5}">
                      <a16:colId xmlns:a16="http://schemas.microsoft.com/office/drawing/2014/main" val="4249397617"/>
                    </a:ext>
                  </a:extLst>
                </a:gridCol>
              </a:tblGrid>
              <a:tr h="224487">
                <a:tc gridSpan="3">
                  <a:txBody>
                    <a:bodyPr/>
                    <a:lstStyle/>
                    <a:p>
                      <a:pPr algn="ctr"/>
                      <a:r>
                        <a:rPr lang="fr-FR" sz="900" dirty="0">
                          <a:solidFill>
                            <a:schemeClr val="bg1"/>
                          </a:solidFill>
                        </a:rPr>
                        <a:t>Audience </a:t>
                      </a:r>
                      <a:r>
                        <a:rPr lang="fr-FR" sz="900" dirty="0" err="1">
                          <a:solidFill>
                            <a:schemeClr val="bg1"/>
                          </a:solidFill>
                        </a:rPr>
                        <a:t>share</a:t>
                      </a:r>
                      <a:r>
                        <a:rPr lang="fr-FR" sz="900" dirty="0">
                          <a:solidFill>
                            <a:schemeClr val="bg1"/>
                          </a:solidFill>
                        </a:rPr>
                        <a:t> (%) </a:t>
                      </a:r>
                      <a:endParaRPr lang="fr-FR" sz="900" b="0" dirty="0">
                        <a:solidFill>
                          <a:schemeClr val="bg1"/>
                        </a:solidFill>
                      </a:endParaRPr>
                    </a:p>
                  </a:txBody>
                  <a:tcPr anchor="ctr">
                    <a:solidFill>
                      <a:srgbClr val="FE4816"/>
                    </a:solidFill>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183336992"/>
                  </a:ext>
                </a:extLst>
              </a:tr>
              <a:tr h="209521">
                <a:tc rowSpan="2">
                  <a:txBody>
                    <a:bodyPr/>
                    <a:lstStyle/>
                    <a:p>
                      <a:pPr marL="0" marR="0" lvl="0" indent="0" algn="l" defTabSz="566991" rtl="0" eaLnBrk="1" fontAlgn="auto" latinLnBrk="0" hangingPunct="1">
                        <a:lnSpc>
                          <a:spcPct val="100000"/>
                        </a:lnSpc>
                        <a:spcBef>
                          <a:spcPts val="0"/>
                        </a:spcBef>
                        <a:spcAft>
                          <a:spcPts val="0"/>
                        </a:spcAft>
                        <a:buClrTx/>
                        <a:buSzTx/>
                        <a:buFontTx/>
                        <a:buNone/>
                        <a:tabLst/>
                        <a:defRPr/>
                      </a:pPr>
                      <a:r>
                        <a:rPr lang="fr-FR" sz="750" b="1" dirty="0" err="1">
                          <a:solidFill>
                            <a:schemeClr val="tx1"/>
                          </a:solidFill>
                        </a:rPr>
                        <a:t>Aggregates</a:t>
                      </a:r>
                      <a:endParaRPr lang="fr-FR" sz="750" b="1" dirty="0">
                        <a:solidFill>
                          <a:schemeClr val="tx1"/>
                        </a:solidFill>
                      </a:endParaRPr>
                    </a:p>
                  </a:txBody>
                  <a:tcPr anchor="ctr">
                    <a:solidFill>
                      <a:schemeClr val="bg1">
                        <a:lumMod val="95000"/>
                      </a:schemeClr>
                    </a:solidFill>
                  </a:tcPr>
                </a:tc>
                <a:tc>
                  <a:txBody>
                    <a:bodyPr/>
                    <a:lstStyle/>
                    <a:p>
                      <a:pPr marL="0" marR="0" lvl="0" indent="0" algn="l" defTabSz="566991" rtl="0" eaLnBrk="1" fontAlgn="auto" latinLnBrk="0" hangingPunct="1">
                        <a:lnSpc>
                          <a:spcPct val="100000"/>
                        </a:lnSpc>
                        <a:spcBef>
                          <a:spcPts val="0"/>
                        </a:spcBef>
                        <a:spcAft>
                          <a:spcPts val="0"/>
                        </a:spcAft>
                        <a:buClrTx/>
                        <a:buSzTx/>
                        <a:buFontTx/>
                        <a:buNone/>
                        <a:tabLst/>
                        <a:defRPr/>
                      </a:pPr>
                      <a:r>
                        <a:rPr lang="fr-FR" sz="800" b="0" dirty="0">
                          <a:solidFill>
                            <a:schemeClr val="tx1"/>
                          </a:solidFill>
                        </a:rPr>
                        <a:t>National Channels</a:t>
                      </a:r>
                      <a:r>
                        <a:rPr lang="fr-FR" sz="800" b="0" baseline="30000" dirty="0">
                          <a:solidFill>
                            <a:schemeClr val="tx1"/>
                          </a:solidFill>
                        </a:rPr>
                        <a:t>(1)</a:t>
                      </a:r>
                    </a:p>
                  </a:txBody>
                  <a:tcPr anchor="ctr">
                    <a:solidFill>
                      <a:schemeClr val="bg1">
                        <a:lumMod val="95000"/>
                      </a:schemeClr>
                    </a:solidFill>
                  </a:tcPr>
                </a:tc>
                <a:tc>
                  <a:txBody>
                    <a:bodyPr/>
                    <a:lstStyle/>
                    <a:p>
                      <a:pPr marL="0" algn="ctr" defTabSz="566991" rtl="0" eaLnBrk="1" fontAlgn="b" latinLnBrk="0" hangingPunct="1">
                        <a:buNone/>
                      </a:pPr>
                      <a:r>
                        <a:rPr lang="fr-FR" sz="900" b="1" kern="1200" dirty="0">
                          <a:solidFill>
                            <a:srgbClr val="1E50E0"/>
                          </a:solidFill>
                          <a:latin typeface="+mn-lt"/>
                          <a:ea typeface="+mn-ea"/>
                          <a:cs typeface="+mn-cs"/>
                        </a:rPr>
                        <a:t>89.0</a:t>
                      </a:r>
                    </a:p>
                  </a:txBody>
                  <a:tcPr marL="9525" marR="9525" marT="9525" marB="0" anchor="ctr">
                    <a:solidFill>
                      <a:schemeClr val="bg1">
                        <a:lumMod val="95000"/>
                      </a:schemeClr>
                    </a:solidFill>
                  </a:tcPr>
                </a:tc>
                <a:extLst>
                  <a:ext uri="{0D108BD9-81ED-4DB2-BD59-A6C34878D82A}">
                    <a16:rowId xmlns:a16="http://schemas.microsoft.com/office/drawing/2014/main" val="661118550"/>
                  </a:ext>
                </a:extLst>
              </a:tr>
              <a:tr h="209521">
                <a:tc vMerge="1">
                  <a:txBody>
                    <a:bodyPr/>
                    <a:lstStyle/>
                    <a:p>
                      <a:pPr algn="l"/>
                      <a:endParaRPr lang="fr-FR" sz="1000" b="0" dirty="0">
                        <a:solidFill>
                          <a:schemeClr val="tx1"/>
                        </a:solidFill>
                      </a:endParaRPr>
                    </a:p>
                  </a:txBody>
                  <a:tcPr anchor="ctr">
                    <a:solidFill>
                      <a:schemeClr val="bg1">
                        <a:lumMod val="95000"/>
                      </a:schemeClr>
                    </a:solidFill>
                  </a:tcPr>
                </a:tc>
                <a:tc>
                  <a:txBody>
                    <a:bodyPr/>
                    <a:lstStyle/>
                    <a:p>
                      <a:pPr algn="l"/>
                      <a:r>
                        <a:rPr lang="fr-FR" sz="800" b="0" baseline="0" dirty="0" err="1">
                          <a:solidFill>
                            <a:schemeClr val="tx1"/>
                          </a:solidFill>
                        </a:rPr>
                        <a:t>Other</a:t>
                      </a:r>
                      <a:r>
                        <a:rPr lang="fr-FR" sz="800" b="0" baseline="0" dirty="0">
                          <a:solidFill>
                            <a:schemeClr val="tx1"/>
                          </a:solidFill>
                        </a:rPr>
                        <a:t> TV : </a:t>
                      </a:r>
                      <a:r>
                        <a:rPr lang="fr-FR" sz="800" b="0" baseline="0" dirty="0" err="1">
                          <a:solidFill>
                            <a:schemeClr val="tx1"/>
                          </a:solidFill>
                        </a:rPr>
                        <a:t>special-interest</a:t>
                      </a:r>
                      <a:r>
                        <a:rPr lang="fr-FR" sz="800" b="0" baseline="0" dirty="0">
                          <a:solidFill>
                            <a:schemeClr val="tx1"/>
                          </a:solidFill>
                        </a:rPr>
                        <a:t> local and </a:t>
                      </a:r>
                      <a:r>
                        <a:rPr lang="fr-FR" sz="800" b="0" baseline="0" dirty="0" err="1">
                          <a:solidFill>
                            <a:schemeClr val="tx1"/>
                          </a:solidFill>
                        </a:rPr>
                        <a:t>foreign</a:t>
                      </a:r>
                      <a:r>
                        <a:rPr lang="fr-FR" sz="800" b="0" baseline="0" dirty="0">
                          <a:solidFill>
                            <a:schemeClr val="tx1"/>
                          </a:solidFill>
                        </a:rPr>
                        <a:t> channels</a:t>
                      </a:r>
                    </a:p>
                  </a:txBody>
                  <a:tcPr anchor="ctr">
                    <a:solidFill>
                      <a:schemeClr val="bg1">
                        <a:lumMod val="95000"/>
                      </a:schemeClr>
                    </a:solidFill>
                  </a:tcPr>
                </a:tc>
                <a:tc>
                  <a:txBody>
                    <a:bodyPr/>
                    <a:lstStyle/>
                    <a:p>
                      <a:pPr marL="0" algn="ctr" defTabSz="566991" rtl="0" eaLnBrk="1" fontAlgn="b" latinLnBrk="0" hangingPunct="1">
                        <a:buNone/>
                      </a:pPr>
                      <a:r>
                        <a:rPr lang="fr-FR" sz="900" b="1" kern="1200" dirty="0">
                          <a:solidFill>
                            <a:srgbClr val="1E50E0"/>
                          </a:solidFill>
                          <a:latin typeface="+mn-lt"/>
                          <a:ea typeface="+mn-ea"/>
                          <a:cs typeface="+mn-cs"/>
                        </a:rPr>
                        <a:t>11.0</a:t>
                      </a:r>
                    </a:p>
                  </a:txBody>
                  <a:tcPr marL="9525" marR="9525" marT="9525" marB="0" anchor="ctr">
                    <a:solidFill>
                      <a:schemeClr val="bg1">
                        <a:lumMod val="95000"/>
                      </a:schemeClr>
                    </a:solidFill>
                  </a:tcPr>
                </a:tc>
                <a:extLst>
                  <a:ext uri="{0D108BD9-81ED-4DB2-BD59-A6C34878D82A}">
                    <a16:rowId xmlns:a16="http://schemas.microsoft.com/office/drawing/2014/main" val="2800743042"/>
                  </a:ext>
                </a:extLst>
              </a:tr>
              <a:tr h="151775">
                <a:tc>
                  <a:txBody>
                    <a:bodyPr/>
                    <a:lstStyle/>
                    <a:p>
                      <a:pPr algn="l"/>
                      <a:endParaRPr lang="fr-FR" sz="200" b="1" dirty="0">
                        <a:solidFill>
                          <a:schemeClr val="tx1"/>
                        </a:solidFill>
                      </a:endParaRPr>
                    </a:p>
                  </a:txBody>
                  <a:tcPr anchor="ctr">
                    <a:noFill/>
                  </a:tcPr>
                </a:tc>
                <a:tc>
                  <a:txBody>
                    <a:bodyPr/>
                    <a:lstStyle/>
                    <a:p>
                      <a:pPr algn="l"/>
                      <a:endParaRPr lang="fr-FR" sz="200" b="0" baseline="0" dirty="0">
                        <a:solidFill>
                          <a:schemeClr val="tx1"/>
                        </a:solidFill>
                      </a:endParaRPr>
                    </a:p>
                  </a:txBody>
                  <a:tcPr anchor="ctr">
                    <a:noFill/>
                  </a:tcPr>
                </a:tc>
                <a:tc>
                  <a:txBody>
                    <a:bodyPr/>
                    <a:lstStyle/>
                    <a:p>
                      <a:pPr marL="0" algn="ctr" defTabSz="566991" rtl="0" eaLnBrk="1" fontAlgn="b" latinLnBrk="0" hangingPunct="1"/>
                      <a:endParaRPr lang="fr-FR" sz="900" b="1" kern="1200" dirty="0">
                        <a:solidFill>
                          <a:srgbClr val="1E50E0"/>
                        </a:solidFill>
                        <a:latin typeface="+mn-lt"/>
                        <a:ea typeface="+mn-ea"/>
                        <a:cs typeface="+mn-cs"/>
                      </a:endParaRPr>
                    </a:p>
                  </a:txBody>
                  <a:tcPr marL="9525" marR="9525" marT="9525" marB="0" anchor="ctr">
                    <a:noFill/>
                  </a:tcPr>
                </a:tc>
                <a:extLst>
                  <a:ext uri="{0D108BD9-81ED-4DB2-BD59-A6C34878D82A}">
                    <a16:rowId xmlns:a16="http://schemas.microsoft.com/office/drawing/2014/main" val="2359204848"/>
                  </a:ext>
                </a:extLst>
              </a:tr>
              <a:tr h="209521">
                <a:tc rowSpan="17">
                  <a:txBody>
                    <a:bodyPr/>
                    <a:lstStyle/>
                    <a:p>
                      <a:pPr algn="l"/>
                      <a:r>
                        <a:rPr lang="fr-FR" sz="900" b="1" dirty="0">
                          <a:solidFill>
                            <a:schemeClr val="tx1"/>
                          </a:solidFill>
                        </a:rPr>
                        <a:t>Channels</a:t>
                      </a:r>
                    </a:p>
                  </a:txBody>
                  <a:tcPr anchor="ctr">
                    <a:solidFill>
                      <a:schemeClr val="bg1">
                        <a:lumMod val="95000"/>
                      </a:schemeClr>
                    </a:solidFill>
                  </a:tcPr>
                </a:tc>
                <a:tc>
                  <a:txBody>
                    <a:bodyPr/>
                    <a:lstStyle/>
                    <a:p>
                      <a:pPr algn="l"/>
                      <a:r>
                        <a:rPr lang="fr-FR" sz="800" b="0" baseline="0" dirty="0">
                          <a:solidFill>
                            <a:schemeClr val="tx1"/>
                          </a:solidFill>
                        </a:rPr>
                        <a:t>TF1</a:t>
                      </a:r>
                    </a:p>
                  </a:txBody>
                  <a:tcPr anchor="ctr">
                    <a:solidFill>
                      <a:schemeClr val="bg1">
                        <a:lumMod val="95000"/>
                      </a:schemeClr>
                    </a:solidFill>
                  </a:tcPr>
                </a:tc>
                <a:tc>
                  <a:txBody>
                    <a:bodyPr/>
                    <a:lstStyle/>
                    <a:p>
                      <a:pPr marL="0" algn="ctr" defTabSz="566991" rtl="0" eaLnBrk="1" fontAlgn="b" latinLnBrk="0" hangingPunct="1">
                        <a:buNone/>
                      </a:pPr>
                      <a:r>
                        <a:rPr lang="fr-FR" sz="900" b="1" kern="1200" dirty="0">
                          <a:solidFill>
                            <a:srgbClr val="1E50E0"/>
                          </a:solidFill>
                          <a:latin typeface="+mn-lt"/>
                          <a:ea typeface="+mn-ea"/>
                          <a:cs typeface="+mn-cs"/>
                        </a:rPr>
                        <a:t>18.7</a:t>
                      </a:r>
                    </a:p>
                  </a:txBody>
                  <a:tcPr marL="7620" marR="7620" marT="7620" marB="0" anchor="ctr">
                    <a:solidFill>
                      <a:schemeClr val="bg1">
                        <a:lumMod val="95000"/>
                      </a:schemeClr>
                    </a:solidFill>
                  </a:tcPr>
                </a:tc>
                <a:extLst>
                  <a:ext uri="{0D108BD9-81ED-4DB2-BD59-A6C34878D82A}">
                    <a16:rowId xmlns:a16="http://schemas.microsoft.com/office/drawing/2014/main" val="210317957"/>
                  </a:ext>
                </a:extLst>
              </a:tr>
              <a:tr h="209521">
                <a:tc vMerge="1">
                  <a:txBody>
                    <a:bodyPr/>
                    <a:lstStyle/>
                    <a:p>
                      <a:pPr algn="l"/>
                      <a:endParaRPr lang="fr-FR" sz="1000" b="0" dirty="0">
                        <a:solidFill>
                          <a:schemeClr val="tx1"/>
                        </a:solidFill>
                      </a:endParaRPr>
                    </a:p>
                  </a:txBody>
                  <a:tcPr anchor="ctr">
                    <a:solidFill>
                      <a:schemeClr val="bg1">
                        <a:lumMod val="95000"/>
                      </a:schemeClr>
                    </a:solidFill>
                  </a:tcPr>
                </a:tc>
                <a:tc>
                  <a:txBody>
                    <a:bodyPr/>
                    <a:lstStyle/>
                    <a:p>
                      <a:pPr algn="l"/>
                      <a:r>
                        <a:rPr lang="fr-FR" sz="800" b="0" baseline="0" dirty="0">
                          <a:solidFill>
                            <a:schemeClr val="tx1"/>
                          </a:solidFill>
                        </a:rPr>
                        <a:t>FRANCE 2</a:t>
                      </a:r>
                    </a:p>
                  </a:txBody>
                  <a:tcPr anchor="ctr">
                    <a:solidFill>
                      <a:schemeClr val="bg1">
                        <a:lumMod val="95000"/>
                      </a:schemeClr>
                    </a:solidFill>
                  </a:tcPr>
                </a:tc>
                <a:tc>
                  <a:txBody>
                    <a:bodyPr/>
                    <a:lstStyle/>
                    <a:p>
                      <a:pPr marL="0" algn="ctr" defTabSz="566991" rtl="0" eaLnBrk="1" fontAlgn="b" latinLnBrk="0" hangingPunct="1">
                        <a:buNone/>
                      </a:pPr>
                      <a:r>
                        <a:rPr lang="fr-FR" sz="900" b="1" kern="1200" dirty="0">
                          <a:solidFill>
                            <a:srgbClr val="1E50E0"/>
                          </a:solidFill>
                          <a:latin typeface="+mn-lt"/>
                          <a:ea typeface="+mn-ea"/>
                          <a:cs typeface="+mn-cs"/>
                        </a:rPr>
                        <a:t>13.9</a:t>
                      </a:r>
                    </a:p>
                  </a:txBody>
                  <a:tcPr marL="7620" marR="7620" marT="7620" marB="0" anchor="ctr">
                    <a:solidFill>
                      <a:schemeClr val="bg1">
                        <a:lumMod val="95000"/>
                      </a:schemeClr>
                    </a:solidFill>
                  </a:tcPr>
                </a:tc>
                <a:extLst>
                  <a:ext uri="{0D108BD9-81ED-4DB2-BD59-A6C34878D82A}">
                    <a16:rowId xmlns:a16="http://schemas.microsoft.com/office/drawing/2014/main" val="1308049966"/>
                  </a:ext>
                </a:extLst>
              </a:tr>
              <a:tr h="209521">
                <a:tc vMerge="1">
                  <a:txBody>
                    <a:bodyPr/>
                    <a:lstStyle/>
                    <a:p>
                      <a:pPr algn="l"/>
                      <a:endParaRPr lang="fr-FR" sz="1000" b="0" dirty="0">
                        <a:solidFill>
                          <a:schemeClr val="tx1"/>
                        </a:solidFill>
                      </a:endParaRPr>
                    </a:p>
                  </a:txBody>
                  <a:tcPr anchor="ctr">
                    <a:solidFill>
                      <a:schemeClr val="bg1">
                        <a:lumMod val="95000"/>
                      </a:schemeClr>
                    </a:solidFill>
                  </a:tcPr>
                </a:tc>
                <a:tc>
                  <a:txBody>
                    <a:bodyPr/>
                    <a:lstStyle/>
                    <a:p>
                      <a:pPr algn="l"/>
                      <a:r>
                        <a:rPr lang="fr-FR" sz="800" b="0" baseline="0" dirty="0">
                          <a:solidFill>
                            <a:schemeClr val="tx1"/>
                          </a:solidFill>
                        </a:rPr>
                        <a:t>FRANCE 3</a:t>
                      </a:r>
                    </a:p>
                  </a:txBody>
                  <a:tcPr anchor="ctr">
                    <a:solidFill>
                      <a:schemeClr val="bg1">
                        <a:lumMod val="95000"/>
                      </a:schemeClr>
                    </a:solidFill>
                  </a:tcPr>
                </a:tc>
                <a:tc>
                  <a:txBody>
                    <a:bodyPr/>
                    <a:lstStyle/>
                    <a:p>
                      <a:pPr marL="0" algn="ctr" defTabSz="566991" rtl="0" eaLnBrk="1" fontAlgn="b" latinLnBrk="0" hangingPunct="1">
                        <a:buNone/>
                      </a:pPr>
                      <a:r>
                        <a:rPr lang="fr-FR" sz="900" b="1" kern="1200" dirty="0">
                          <a:solidFill>
                            <a:srgbClr val="1E50E0"/>
                          </a:solidFill>
                          <a:latin typeface="+mn-lt"/>
                          <a:ea typeface="+mn-ea"/>
                          <a:cs typeface="+mn-cs"/>
                        </a:rPr>
                        <a:t>8.7</a:t>
                      </a:r>
                    </a:p>
                  </a:txBody>
                  <a:tcPr marL="7620" marR="7620" marT="7620" marB="0" anchor="ctr">
                    <a:solidFill>
                      <a:schemeClr val="bg1">
                        <a:lumMod val="95000"/>
                      </a:schemeClr>
                    </a:solidFill>
                  </a:tcPr>
                </a:tc>
                <a:extLst>
                  <a:ext uri="{0D108BD9-81ED-4DB2-BD59-A6C34878D82A}">
                    <a16:rowId xmlns:a16="http://schemas.microsoft.com/office/drawing/2014/main" val="2163233114"/>
                  </a:ext>
                </a:extLst>
              </a:tr>
              <a:tr h="209521">
                <a:tc vMerge="1">
                  <a:txBody>
                    <a:bodyPr/>
                    <a:lstStyle/>
                    <a:p>
                      <a:pPr algn="l"/>
                      <a:endParaRPr lang="fr-FR" sz="1000" b="0" dirty="0">
                        <a:solidFill>
                          <a:schemeClr val="tx1"/>
                        </a:solidFill>
                      </a:endParaRPr>
                    </a:p>
                  </a:txBody>
                  <a:tcPr anchor="ctr">
                    <a:solidFill>
                      <a:schemeClr val="bg1">
                        <a:lumMod val="95000"/>
                      </a:schemeClr>
                    </a:solidFill>
                  </a:tcPr>
                </a:tc>
                <a:tc>
                  <a:txBody>
                    <a:bodyPr/>
                    <a:lstStyle/>
                    <a:p>
                      <a:pPr algn="l"/>
                      <a:r>
                        <a:rPr lang="fr-FR" sz="800" b="0" baseline="0" dirty="0">
                          <a:solidFill>
                            <a:schemeClr val="tx1"/>
                          </a:solidFill>
                        </a:rPr>
                        <a:t>FRANCE 5</a:t>
                      </a:r>
                    </a:p>
                  </a:txBody>
                  <a:tcPr anchor="ctr">
                    <a:solidFill>
                      <a:schemeClr val="bg1">
                        <a:lumMod val="95000"/>
                      </a:schemeClr>
                    </a:solidFill>
                  </a:tcPr>
                </a:tc>
                <a:tc>
                  <a:txBody>
                    <a:bodyPr/>
                    <a:lstStyle/>
                    <a:p>
                      <a:pPr marL="0" algn="ctr" defTabSz="566991" rtl="0" eaLnBrk="1" fontAlgn="b" latinLnBrk="0" hangingPunct="1">
                        <a:buNone/>
                      </a:pPr>
                      <a:r>
                        <a:rPr lang="fr-FR" sz="900" b="1" kern="1200" dirty="0">
                          <a:solidFill>
                            <a:srgbClr val="1E50E0"/>
                          </a:solidFill>
                          <a:latin typeface="+mn-lt"/>
                          <a:ea typeface="+mn-ea"/>
                          <a:cs typeface="+mn-cs"/>
                        </a:rPr>
                        <a:t>3.0</a:t>
                      </a:r>
                    </a:p>
                  </a:txBody>
                  <a:tcPr marL="7620" marR="7620" marT="7620" marB="0" anchor="ctr">
                    <a:solidFill>
                      <a:schemeClr val="bg1">
                        <a:lumMod val="95000"/>
                      </a:schemeClr>
                    </a:solidFill>
                  </a:tcPr>
                </a:tc>
                <a:extLst>
                  <a:ext uri="{0D108BD9-81ED-4DB2-BD59-A6C34878D82A}">
                    <a16:rowId xmlns:a16="http://schemas.microsoft.com/office/drawing/2014/main" val="1473431959"/>
                  </a:ext>
                </a:extLst>
              </a:tr>
              <a:tr h="209521">
                <a:tc vMerge="1">
                  <a:txBody>
                    <a:bodyPr/>
                    <a:lstStyle/>
                    <a:p>
                      <a:pPr algn="l"/>
                      <a:endParaRPr lang="fr-FR" sz="1000" b="0" dirty="0">
                        <a:solidFill>
                          <a:schemeClr val="tx1"/>
                        </a:solidFill>
                      </a:endParaRPr>
                    </a:p>
                  </a:txBody>
                  <a:tcPr anchor="ctr">
                    <a:solidFill>
                      <a:schemeClr val="bg1">
                        <a:lumMod val="95000"/>
                      </a:schemeClr>
                    </a:solidFill>
                  </a:tcPr>
                </a:tc>
                <a:tc>
                  <a:txBody>
                    <a:bodyPr/>
                    <a:lstStyle/>
                    <a:p>
                      <a:pPr algn="l"/>
                      <a:r>
                        <a:rPr lang="fr-FR" sz="800" b="0" baseline="0" dirty="0">
                          <a:solidFill>
                            <a:schemeClr val="tx1"/>
                          </a:solidFill>
                        </a:rPr>
                        <a:t>M6</a:t>
                      </a:r>
                    </a:p>
                  </a:txBody>
                  <a:tcPr anchor="ctr">
                    <a:solidFill>
                      <a:schemeClr val="bg1">
                        <a:lumMod val="95000"/>
                      </a:schemeClr>
                    </a:solidFill>
                  </a:tcPr>
                </a:tc>
                <a:tc>
                  <a:txBody>
                    <a:bodyPr/>
                    <a:lstStyle/>
                    <a:p>
                      <a:pPr marL="0" algn="ctr" defTabSz="566991" rtl="0" eaLnBrk="1" fontAlgn="b" latinLnBrk="0" hangingPunct="1">
                        <a:buNone/>
                      </a:pPr>
                      <a:r>
                        <a:rPr lang="fr-FR" sz="900" b="1" kern="1200">
                          <a:solidFill>
                            <a:srgbClr val="1E50E0"/>
                          </a:solidFill>
                          <a:latin typeface="+mn-lt"/>
                          <a:ea typeface="+mn-ea"/>
                          <a:cs typeface="+mn-cs"/>
                        </a:rPr>
                        <a:t>7.7</a:t>
                      </a:r>
                    </a:p>
                  </a:txBody>
                  <a:tcPr marL="7620" marR="7620" marT="7620" marB="0" anchor="ctr">
                    <a:solidFill>
                      <a:schemeClr val="bg1">
                        <a:lumMod val="95000"/>
                      </a:schemeClr>
                    </a:solidFill>
                  </a:tcPr>
                </a:tc>
                <a:extLst>
                  <a:ext uri="{0D108BD9-81ED-4DB2-BD59-A6C34878D82A}">
                    <a16:rowId xmlns:a16="http://schemas.microsoft.com/office/drawing/2014/main" val="445239640"/>
                  </a:ext>
                </a:extLst>
              </a:tr>
              <a:tr h="209521">
                <a:tc vMerge="1">
                  <a:txBody>
                    <a:bodyPr/>
                    <a:lstStyle/>
                    <a:p>
                      <a:pPr algn="l"/>
                      <a:endParaRPr lang="fr-FR" sz="1000" b="0" dirty="0">
                        <a:solidFill>
                          <a:schemeClr val="tx1"/>
                        </a:solidFill>
                      </a:endParaRPr>
                    </a:p>
                  </a:txBody>
                  <a:tcPr anchor="ctr">
                    <a:solidFill>
                      <a:schemeClr val="bg1">
                        <a:lumMod val="95000"/>
                      </a:schemeClr>
                    </a:solidFill>
                  </a:tcPr>
                </a:tc>
                <a:tc>
                  <a:txBody>
                    <a:bodyPr/>
                    <a:lstStyle/>
                    <a:p>
                      <a:pPr algn="l"/>
                      <a:r>
                        <a:rPr lang="fr-FR" sz="800" b="0" baseline="0" dirty="0">
                          <a:solidFill>
                            <a:schemeClr val="tx1"/>
                          </a:solidFill>
                        </a:rPr>
                        <a:t>ARTE</a:t>
                      </a:r>
                    </a:p>
                  </a:txBody>
                  <a:tcPr anchor="ctr">
                    <a:solidFill>
                      <a:schemeClr val="bg1">
                        <a:lumMod val="95000"/>
                      </a:schemeClr>
                    </a:solidFill>
                  </a:tcPr>
                </a:tc>
                <a:tc>
                  <a:txBody>
                    <a:bodyPr/>
                    <a:lstStyle/>
                    <a:p>
                      <a:pPr marL="0" algn="ctr" defTabSz="566991" rtl="0" eaLnBrk="1" fontAlgn="b" latinLnBrk="0" hangingPunct="1">
                        <a:buNone/>
                      </a:pPr>
                      <a:r>
                        <a:rPr lang="fr-FR" sz="900" b="1" kern="1200" dirty="0">
                          <a:solidFill>
                            <a:srgbClr val="1E50E0"/>
                          </a:solidFill>
                          <a:latin typeface="+mn-lt"/>
                          <a:ea typeface="+mn-ea"/>
                          <a:cs typeface="+mn-cs"/>
                        </a:rPr>
                        <a:t>3.3</a:t>
                      </a:r>
                    </a:p>
                  </a:txBody>
                  <a:tcPr marL="7620" marR="7620" marT="7620" marB="0" anchor="ctr">
                    <a:solidFill>
                      <a:schemeClr val="bg1">
                        <a:lumMod val="95000"/>
                      </a:schemeClr>
                    </a:solidFill>
                  </a:tcPr>
                </a:tc>
                <a:extLst>
                  <a:ext uri="{0D108BD9-81ED-4DB2-BD59-A6C34878D82A}">
                    <a16:rowId xmlns:a16="http://schemas.microsoft.com/office/drawing/2014/main" val="422817630"/>
                  </a:ext>
                </a:extLst>
              </a:tr>
              <a:tr h="209521">
                <a:tc vMerge="1">
                  <a:txBody>
                    <a:bodyPr/>
                    <a:lstStyle/>
                    <a:p>
                      <a:pPr algn="l"/>
                      <a:endParaRPr lang="fr-FR" sz="1000" b="0" dirty="0">
                        <a:solidFill>
                          <a:schemeClr val="tx1"/>
                        </a:solidFill>
                      </a:endParaRPr>
                    </a:p>
                  </a:txBody>
                  <a:tcPr anchor="ctr">
                    <a:solidFill>
                      <a:schemeClr val="bg1">
                        <a:lumMod val="95000"/>
                      </a:schemeClr>
                    </a:solidFill>
                  </a:tcPr>
                </a:tc>
                <a:tc>
                  <a:txBody>
                    <a:bodyPr/>
                    <a:lstStyle/>
                    <a:p>
                      <a:pPr algn="l"/>
                      <a:r>
                        <a:rPr lang="fr-FR" sz="800" b="0" baseline="0" dirty="0">
                          <a:solidFill>
                            <a:schemeClr val="tx1"/>
                          </a:solidFill>
                        </a:rPr>
                        <a:t>W9</a:t>
                      </a:r>
                    </a:p>
                  </a:txBody>
                  <a:tcPr anchor="ctr">
                    <a:solidFill>
                      <a:schemeClr val="bg1">
                        <a:lumMod val="95000"/>
                      </a:schemeClr>
                    </a:solidFill>
                  </a:tcPr>
                </a:tc>
                <a:tc>
                  <a:txBody>
                    <a:bodyPr/>
                    <a:lstStyle/>
                    <a:p>
                      <a:pPr marL="0" algn="ctr" defTabSz="566991" rtl="0" eaLnBrk="1" fontAlgn="b" latinLnBrk="0" hangingPunct="1">
                        <a:buNone/>
                      </a:pPr>
                      <a:r>
                        <a:rPr lang="fr-FR" sz="900" b="1" kern="1200">
                          <a:solidFill>
                            <a:srgbClr val="1E50E0"/>
                          </a:solidFill>
                          <a:latin typeface="+mn-lt"/>
                          <a:ea typeface="+mn-ea"/>
                          <a:cs typeface="+mn-cs"/>
                        </a:rPr>
                        <a:t>2.4</a:t>
                      </a:r>
                    </a:p>
                  </a:txBody>
                  <a:tcPr marL="7620" marR="7620" marT="7620" marB="0" anchor="ctr">
                    <a:solidFill>
                      <a:schemeClr val="bg1">
                        <a:lumMod val="95000"/>
                      </a:schemeClr>
                    </a:solidFill>
                  </a:tcPr>
                </a:tc>
                <a:extLst>
                  <a:ext uri="{0D108BD9-81ED-4DB2-BD59-A6C34878D82A}">
                    <a16:rowId xmlns:a16="http://schemas.microsoft.com/office/drawing/2014/main" val="557502127"/>
                  </a:ext>
                </a:extLst>
              </a:tr>
              <a:tr h="209521">
                <a:tc vMerge="1">
                  <a:txBody>
                    <a:bodyPr/>
                    <a:lstStyle/>
                    <a:p>
                      <a:pPr algn="l"/>
                      <a:endParaRPr lang="fr-FR" sz="1000" b="0" dirty="0">
                        <a:solidFill>
                          <a:schemeClr val="tx1"/>
                        </a:solidFill>
                      </a:endParaRPr>
                    </a:p>
                  </a:txBody>
                  <a:tcPr anchor="ctr">
                    <a:solidFill>
                      <a:schemeClr val="bg1">
                        <a:lumMod val="95000"/>
                      </a:schemeClr>
                    </a:solidFill>
                  </a:tcPr>
                </a:tc>
                <a:tc>
                  <a:txBody>
                    <a:bodyPr/>
                    <a:lstStyle/>
                    <a:p>
                      <a:pPr algn="l"/>
                      <a:r>
                        <a:rPr lang="fr-FR" sz="800" b="0" baseline="0" dirty="0">
                          <a:solidFill>
                            <a:schemeClr val="tx1"/>
                          </a:solidFill>
                        </a:rPr>
                        <a:t>TMC</a:t>
                      </a:r>
                    </a:p>
                  </a:txBody>
                  <a:tcPr anchor="ctr">
                    <a:solidFill>
                      <a:schemeClr val="bg1">
                        <a:lumMod val="95000"/>
                      </a:schemeClr>
                    </a:solidFill>
                  </a:tcPr>
                </a:tc>
                <a:tc>
                  <a:txBody>
                    <a:bodyPr/>
                    <a:lstStyle/>
                    <a:p>
                      <a:pPr marL="0" algn="ctr" defTabSz="566991" rtl="0" eaLnBrk="1" fontAlgn="b" latinLnBrk="0" hangingPunct="1">
                        <a:buNone/>
                      </a:pPr>
                      <a:r>
                        <a:rPr lang="fr-FR" sz="900" b="1" kern="1200">
                          <a:solidFill>
                            <a:srgbClr val="1E50E0"/>
                          </a:solidFill>
                          <a:latin typeface="+mn-lt"/>
                          <a:ea typeface="+mn-ea"/>
                          <a:cs typeface="+mn-cs"/>
                        </a:rPr>
                        <a:t>3.3</a:t>
                      </a:r>
                    </a:p>
                  </a:txBody>
                  <a:tcPr marL="7620" marR="7620" marT="7620" marB="0" anchor="ctr">
                    <a:solidFill>
                      <a:schemeClr val="bg1">
                        <a:lumMod val="95000"/>
                      </a:schemeClr>
                    </a:solidFill>
                  </a:tcPr>
                </a:tc>
                <a:extLst>
                  <a:ext uri="{0D108BD9-81ED-4DB2-BD59-A6C34878D82A}">
                    <a16:rowId xmlns:a16="http://schemas.microsoft.com/office/drawing/2014/main" val="2872634159"/>
                  </a:ext>
                </a:extLst>
              </a:tr>
              <a:tr h="209521">
                <a:tc vMerge="1">
                  <a:txBody>
                    <a:bodyPr/>
                    <a:lstStyle/>
                    <a:p>
                      <a:pPr algn="l"/>
                      <a:endParaRPr lang="fr-FR" sz="1000" b="0" dirty="0">
                        <a:solidFill>
                          <a:schemeClr val="tx1"/>
                        </a:solidFill>
                      </a:endParaRPr>
                    </a:p>
                  </a:txBody>
                  <a:tcPr anchor="ctr">
                    <a:solidFill>
                      <a:schemeClr val="bg1">
                        <a:lumMod val="95000"/>
                      </a:schemeClr>
                    </a:solidFill>
                  </a:tcPr>
                </a:tc>
                <a:tc>
                  <a:txBody>
                    <a:bodyPr/>
                    <a:lstStyle/>
                    <a:p>
                      <a:pPr algn="l"/>
                      <a:r>
                        <a:rPr lang="fr-FR" sz="800" b="0" baseline="0" dirty="0">
                          <a:solidFill>
                            <a:schemeClr val="tx1"/>
                          </a:solidFill>
                        </a:rPr>
                        <a:t>TFX</a:t>
                      </a:r>
                    </a:p>
                  </a:txBody>
                  <a:tcPr anchor="ctr">
                    <a:solidFill>
                      <a:schemeClr val="bg1">
                        <a:lumMod val="95000"/>
                      </a:schemeClr>
                    </a:solidFill>
                  </a:tcPr>
                </a:tc>
                <a:tc>
                  <a:txBody>
                    <a:bodyPr/>
                    <a:lstStyle/>
                    <a:p>
                      <a:pPr marL="0" algn="ctr" defTabSz="566991" rtl="0" eaLnBrk="1" fontAlgn="b" latinLnBrk="0" hangingPunct="1">
                        <a:buNone/>
                      </a:pPr>
                      <a:r>
                        <a:rPr lang="fr-FR" sz="900" b="1" kern="1200" dirty="0">
                          <a:solidFill>
                            <a:srgbClr val="1E50E0"/>
                          </a:solidFill>
                          <a:latin typeface="+mn-lt"/>
                          <a:ea typeface="+mn-ea"/>
                          <a:cs typeface="+mn-cs"/>
                        </a:rPr>
                        <a:t>1.7</a:t>
                      </a:r>
                    </a:p>
                  </a:txBody>
                  <a:tcPr marL="7620" marR="7620" marT="7620" marB="0" anchor="ctr">
                    <a:solidFill>
                      <a:schemeClr val="bg1">
                        <a:lumMod val="95000"/>
                      </a:schemeClr>
                    </a:solidFill>
                  </a:tcPr>
                </a:tc>
                <a:extLst>
                  <a:ext uri="{0D108BD9-81ED-4DB2-BD59-A6C34878D82A}">
                    <a16:rowId xmlns:a16="http://schemas.microsoft.com/office/drawing/2014/main" val="2999790349"/>
                  </a:ext>
                </a:extLst>
              </a:tr>
              <a:tr h="209521">
                <a:tc vMerge="1">
                  <a:txBody>
                    <a:bodyPr/>
                    <a:lstStyle/>
                    <a:p>
                      <a:pPr algn="l"/>
                      <a:endParaRPr lang="fr-FR" sz="1000" b="0" dirty="0">
                        <a:solidFill>
                          <a:schemeClr val="tx1"/>
                        </a:solidFill>
                      </a:endParaRPr>
                    </a:p>
                  </a:txBody>
                  <a:tcPr anchor="ctr">
                    <a:solidFill>
                      <a:schemeClr val="bg1">
                        <a:lumMod val="95000"/>
                      </a:schemeClr>
                    </a:solidFill>
                  </a:tcPr>
                </a:tc>
                <a:tc>
                  <a:txBody>
                    <a:bodyPr/>
                    <a:lstStyle/>
                    <a:p>
                      <a:pPr algn="l"/>
                      <a:r>
                        <a:rPr lang="fr-FR" sz="800" b="0" baseline="0" dirty="0">
                          <a:solidFill>
                            <a:schemeClr val="tx1"/>
                          </a:solidFill>
                        </a:rPr>
                        <a:t>GULLI</a:t>
                      </a:r>
                    </a:p>
                  </a:txBody>
                  <a:tcPr anchor="ctr">
                    <a:solidFill>
                      <a:schemeClr val="bg1">
                        <a:lumMod val="95000"/>
                      </a:schemeClr>
                    </a:solidFill>
                  </a:tcPr>
                </a:tc>
                <a:tc>
                  <a:txBody>
                    <a:bodyPr/>
                    <a:lstStyle/>
                    <a:p>
                      <a:pPr marL="0" algn="ctr" defTabSz="566991" rtl="0" eaLnBrk="1" fontAlgn="b" latinLnBrk="0" hangingPunct="1">
                        <a:buNone/>
                      </a:pPr>
                      <a:r>
                        <a:rPr lang="fr-FR" sz="900" b="1" kern="1200">
                          <a:solidFill>
                            <a:srgbClr val="1E50E0"/>
                          </a:solidFill>
                          <a:latin typeface="+mn-lt"/>
                          <a:ea typeface="+mn-ea"/>
                          <a:cs typeface="+mn-cs"/>
                        </a:rPr>
                        <a:t>1.2</a:t>
                      </a:r>
                    </a:p>
                  </a:txBody>
                  <a:tcPr marL="7620" marR="7620" marT="7620" marB="0" anchor="ctr">
                    <a:solidFill>
                      <a:schemeClr val="bg1">
                        <a:lumMod val="95000"/>
                      </a:schemeClr>
                    </a:solidFill>
                  </a:tcPr>
                </a:tc>
                <a:extLst>
                  <a:ext uri="{0D108BD9-81ED-4DB2-BD59-A6C34878D82A}">
                    <a16:rowId xmlns:a16="http://schemas.microsoft.com/office/drawing/2014/main" val="4173763664"/>
                  </a:ext>
                </a:extLst>
              </a:tr>
              <a:tr h="209521">
                <a:tc vMerge="1">
                  <a:txBody>
                    <a:bodyPr/>
                    <a:lstStyle/>
                    <a:p>
                      <a:pPr algn="l"/>
                      <a:endParaRPr lang="fr-FR" sz="1000" b="0" dirty="0">
                        <a:solidFill>
                          <a:schemeClr val="tx1"/>
                        </a:solidFill>
                      </a:endParaRPr>
                    </a:p>
                  </a:txBody>
                  <a:tcPr anchor="ctr">
                    <a:solidFill>
                      <a:schemeClr val="bg1">
                        <a:lumMod val="95000"/>
                      </a:schemeClr>
                    </a:solidFill>
                  </a:tcPr>
                </a:tc>
                <a:tc>
                  <a:txBody>
                    <a:bodyPr/>
                    <a:lstStyle/>
                    <a:p>
                      <a:pPr algn="l"/>
                      <a:r>
                        <a:rPr lang="fr-FR" sz="800" b="0" baseline="0" dirty="0">
                          <a:solidFill>
                            <a:schemeClr val="tx1"/>
                          </a:solidFill>
                        </a:rPr>
                        <a:t>CSTAR</a:t>
                      </a:r>
                    </a:p>
                  </a:txBody>
                  <a:tcPr anchor="ctr">
                    <a:solidFill>
                      <a:schemeClr val="bg1">
                        <a:lumMod val="95000"/>
                      </a:schemeClr>
                    </a:solidFill>
                  </a:tcPr>
                </a:tc>
                <a:tc>
                  <a:txBody>
                    <a:bodyPr/>
                    <a:lstStyle/>
                    <a:p>
                      <a:pPr marL="0" algn="ctr" defTabSz="566991" rtl="0" eaLnBrk="1" fontAlgn="b" latinLnBrk="0" hangingPunct="1">
                        <a:buNone/>
                      </a:pPr>
                      <a:r>
                        <a:rPr lang="fr-FR" sz="900" b="1" kern="1200" dirty="0">
                          <a:solidFill>
                            <a:srgbClr val="1E50E0"/>
                          </a:solidFill>
                          <a:latin typeface="+mn-lt"/>
                          <a:ea typeface="+mn-ea"/>
                          <a:cs typeface="+mn-cs"/>
                        </a:rPr>
                        <a:t>1.6</a:t>
                      </a:r>
                    </a:p>
                  </a:txBody>
                  <a:tcPr marL="7620" marR="7620" marT="7620" marB="0" anchor="ctr">
                    <a:solidFill>
                      <a:schemeClr val="bg1">
                        <a:lumMod val="95000"/>
                      </a:schemeClr>
                    </a:solidFill>
                  </a:tcPr>
                </a:tc>
                <a:extLst>
                  <a:ext uri="{0D108BD9-81ED-4DB2-BD59-A6C34878D82A}">
                    <a16:rowId xmlns:a16="http://schemas.microsoft.com/office/drawing/2014/main" val="3681623689"/>
                  </a:ext>
                </a:extLst>
              </a:tr>
              <a:tr h="209521">
                <a:tc vMerge="1">
                  <a:txBody>
                    <a:bodyPr/>
                    <a:lstStyle/>
                    <a:p>
                      <a:pPr algn="l"/>
                      <a:endParaRPr lang="fr-FR" sz="1000" b="0" dirty="0">
                        <a:solidFill>
                          <a:schemeClr val="tx1"/>
                        </a:solidFill>
                      </a:endParaRPr>
                    </a:p>
                  </a:txBody>
                  <a:tcPr anchor="ctr">
                    <a:solidFill>
                      <a:schemeClr val="bg1">
                        <a:lumMod val="95000"/>
                      </a:schemeClr>
                    </a:solidFill>
                  </a:tcPr>
                </a:tc>
                <a:tc>
                  <a:txBody>
                    <a:bodyPr/>
                    <a:lstStyle/>
                    <a:p>
                      <a:pPr algn="l"/>
                      <a:r>
                        <a:rPr lang="fr-FR" sz="800" b="0" baseline="0" dirty="0">
                          <a:solidFill>
                            <a:schemeClr val="tx1"/>
                          </a:solidFill>
                        </a:rPr>
                        <a:t>TF1 SERIES FILMS</a:t>
                      </a:r>
                    </a:p>
                  </a:txBody>
                  <a:tcPr anchor="ctr">
                    <a:solidFill>
                      <a:schemeClr val="bg1">
                        <a:lumMod val="95000"/>
                      </a:schemeClr>
                    </a:solidFill>
                  </a:tcPr>
                </a:tc>
                <a:tc>
                  <a:txBody>
                    <a:bodyPr/>
                    <a:lstStyle/>
                    <a:p>
                      <a:pPr marL="0" algn="ctr" defTabSz="566991" rtl="0" eaLnBrk="1" fontAlgn="b" latinLnBrk="0" hangingPunct="1">
                        <a:buNone/>
                      </a:pPr>
                      <a:r>
                        <a:rPr lang="fr-FR" sz="900" b="1" kern="1200" dirty="0">
                          <a:solidFill>
                            <a:srgbClr val="1E50E0"/>
                          </a:solidFill>
                          <a:latin typeface="+mn-lt"/>
                          <a:ea typeface="+mn-ea"/>
                          <a:cs typeface="+mn-cs"/>
                        </a:rPr>
                        <a:t>1.5</a:t>
                      </a:r>
                    </a:p>
                  </a:txBody>
                  <a:tcPr marL="7620" marR="7620" marT="7620" marB="0" anchor="ctr">
                    <a:solidFill>
                      <a:schemeClr val="bg1">
                        <a:lumMod val="95000"/>
                      </a:schemeClr>
                    </a:solidFill>
                  </a:tcPr>
                </a:tc>
                <a:extLst>
                  <a:ext uri="{0D108BD9-81ED-4DB2-BD59-A6C34878D82A}">
                    <a16:rowId xmlns:a16="http://schemas.microsoft.com/office/drawing/2014/main" val="2586111381"/>
                  </a:ext>
                </a:extLst>
              </a:tr>
              <a:tr h="209521">
                <a:tc vMerge="1">
                  <a:txBody>
                    <a:bodyPr/>
                    <a:lstStyle/>
                    <a:p>
                      <a:pPr algn="l"/>
                      <a:endParaRPr lang="fr-FR" sz="1000" b="0" dirty="0">
                        <a:solidFill>
                          <a:schemeClr val="tx1"/>
                        </a:solidFill>
                      </a:endParaRPr>
                    </a:p>
                  </a:txBody>
                  <a:tcPr anchor="ctr">
                    <a:solidFill>
                      <a:schemeClr val="bg1">
                        <a:lumMod val="95000"/>
                      </a:schemeClr>
                    </a:solidFill>
                  </a:tcPr>
                </a:tc>
                <a:tc>
                  <a:txBody>
                    <a:bodyPr/>
                    <a:lstStyle/>
                    <a:p>
                      <a:pPr algn="l"/>
                      <a:r>
                        <a:rPr lang="fr-FR" sz="800" b="0" baseline="0" dirty="0">
                          <a:solidFill>
                            <a:schemeClr val="tx1"/>
                          </a:solidFill>
                        </a:rPr>
                        <a:t>6TER</a:t>
                      </a:r>
                    </a:p>
                  </a:txBody>
                  <a:tcPr anchor="ctr">
                    <a:solidFill>
                      <a:schemeClr val="bg1">
                        <a:lumMod val="95000"/>
                      </a:schemeClr>
                    </a:solidFill>
                  </a:tcPr>
                </a:tc>
                <a:tc>
                  <a:txBody>
                    <a:bodyPr/>
                    <a:lstStyle/>
                    <a:p>
                      <a:pPr marL="0" algn="ctr" defTabSz="566991" rtl="0" eaLnBrk="1" fontAlgn="b" latinLnBrk="0" hangingPunct="1">
                        <a:buNone/>
                      </a:pPr>
                      <a:r>
                        <a:rPr lang="fr-FR" sz="900" b="1" kern="1200">
                          <a:solidFill>
                            <a:srgbClr val="1E50E0"/>
                          </a:solidFill>
                          <a:latin typeface="+mn-lt"/>
                          <a:ea typeface="+mn-ea"/>
                          <a:cs typeface="+mn-cs"/>
                        </a:rPr>
                        <a:t>1.7</a:t>
                      </a:r>
                    </a:p>
                  </a:txBody>
                  <a:tcPr marL="7620" marR="7620" marT="7620" marB="0" anchor="ctr">
                    <a:solidFill>
                      <a:schemeClr val="bg1">
                        <a:lumMod val="95000"/>
                      </a:schemeClr>
                    </a:solidFill>
                  </a:tcPr>
                </a:tc>
                <a:extLst>
                  <a:ext uri="{0D108BD9-81ED-4DB2-BD59-A6C34878D82A}">
                    <a16:rowId xmlns:a16="http://schemas.microsoft.com/office/drawing/2014/main" val="3871172380"/>
                  </a:ext>
                </a:extLst>
              </a:tr>
              <a:tr h="209521">
                <a:tc vMerge="1">
                  <a:txBody>
                    <a:bodyPr/>
                    <a:lstStyle/>
                    <a:p>
                      <a:pPr algn="l"/>
                      <a:endParaRPr lang="fr-FR" sz="1000" b="0" dirty="0">
                        <a:solidFill>
                          <a:schemeClr val="tx1"/>
                        </a:solidFill>
                      </a:endParaRPr>
                    </a:p>
                  </a:txBody>
                  <a:tcPr anchor="ctr">
                    <a:solidFill>
                      <a:schemeClr val="bg1">
                        <a:lumMod val="95000"/>
                      </a:schemeClr>
                    </a:solidFill>
                  </a:tcPr>
                </a:tc>
                <a:tc>
                  <a:txBody>
                    <a:bodyPr/>
                    <a:lstStyle/>
                    <a:p>
                      <a:pPr algn="l"/>
                      <a:r>
                        <a:rPr lang="fr-FR" sz="800" b="0" baseline="0" dirty="0">
                          <a:solidFill>
                            <a:schemeClr val="tx1"/>
                          </a:solidFill>
                        </a:rPr>
                        <a:t>RMC STORY</a:t>
                      </a:r>
                    </a:p>
                  </a:txBody>
                  <a:tcPr anchor="ctr">
                    <a:solidFill>
                      <a:schemeClr val="bg1">
                        <a:lumMod val="95000"/>
                      </a:schemeClr>
                    </a:solidFill>
                  </a:tcPr>
                </a:tc>
                <a:tc>
                  <a:txBody>
                    <a:bodyPr/>
                    <a:lstStyle/>
                    <a:p>
                      <a:pPr marL="0" algn="ctr" defTabSz="566991" rtl="0" eaLnBrk="1" fontAlgn="b" latinLnBrk="0" hangingPunct="1">
                        <a:buNone/>
                      </a:pPr>
                      <a:r>
                        <a:rPr lang="fr-FR" sz="900" b="1" kern="1200">
                          <a:solidFill>
                            <a:srgbClr val="1E50E0"/>
                          </a:solidFill>
                          <a:latin typeface="+mn-lt"/>
                          <a:ea typeface="+mn-ea"/>
                          <a:cs typeface="+mn-cs"/>
                        </a:rPr>
                        <a:t>1.7</a:t>
                      </a:r>
                    </a:p>
                  </a:txBody>
                  <a:tcPr marL="7620" marR="7620" marT="7620" marB="0" anchor="ctr">
                    <a:solidFill>
                      <a:schemeClr val="bg1">
                        <a:lumMod val="95000"/>
                      </a:schemeClr>
                    </a:solidFill>
                  </a:tcPr>
                </a:tc>
                <a:extLst>
                  <a:ext uri="{0D108BD9-81ED-4DB2-BD59-A6C34878D82A}">
                    <a16:rowId xmlns:a16="http://schemas.microsoft.com/office/drawing/2014/main" val="2694287538"/>
                  </a:ext>
                </a:extLst>
              </a:tr>
              <a:tr h="209521">
                <a:tc vMerge="1">
                  <a:txBody>
                    <a:bodyPr/>
                    <a:lstStyle/>
                    <a:p>
                      <a:pPr algn="l"/>
                      <a:endParaRPr lang="fr-FR" sz="1000" b="0" dirty="0">
                        <a:solidFill>
                          <a:schemeClr val="tx1"/>
                        </a:solidFill>
                      </a:endParaRPr>
                    </a:p>
                  </a:txBody>
                  <a:tcPr anchor="ctr">
                    <a:solidFill>
                      <a:schemeClr val="bg1">
                        <a:lumMod val="95000"/>
                      </a:schemeClr>
                    </a:solidFill>
                  </a:tcPr>
                </a:tc>
                <a:tc>
                  <a:txBody>
                    <a:bodyPr/>
                    <a:lstStyle/>
                    <a:p>
                      <a:pPr algn="l"/>
                      <a:r>
                        <a:rPr lang="fr-FR" sz="800" b="0" baseline="0" dirty="0">
                          <a:solidFill>
                            <a:schemeClr val="tx1"/>
                          </a:solidFill>
                        </a:rPr>
                        <a:t>RMC DÉCOUVERTE</a:t>
                      </a:r>
                    </a:p>
                  </a:txBody>
                  <a:tcPr anchor="ctr">
                    <a:solidFill>
                      <a:schemeClr val="bg1">
                        <a:lumMod val="95000"/>
                      </a:schemeClr>
                    </a:solidFill>
                  </a:tcPr>
                </a:tc>
                <a:tc>
                  <a:txBody>
                    <a:bodyPr/>
                    <a:lstStyle/>
                    <a:p>
                      <a:pPr marL="0" algn="ctr" defTabSz="566991" rtl="0" eaLnBrk="1" fontAlgn="b" latinLnBrk="0" hangingPunct="1">
                        <a:buNone/>
                      </a:pPr>
                      <a:r>
                        <a:rPr lang="fr-FR" sz="900" b="1" kern="1200" dirty="0">
                          <a:solidFill>
                            <a:srgbClr val="1E50E0"/>
                          </a:solidFill>
                          <a:latin typeface="+mn-lt"/>
                          <a:ea typeface="+mn-ea"/>
                          <a:cs typeface="+mn-cs"/>
                        </a:rPr>
                        <a:t>1.7</a:t>
                      </a:r>
                    </a:p>
                  </a:txBody>
                  <a:tcPr marL="7620" marR="7620" marT="7620" marB="0" anchor="ctr">
                    <a:solidFill>
                      <a:schemeClr val="bg1">
                        <a:lumMod val="95000"/>
                      </a:schemeClr>
                    </a:solidFill>
                  </a:tcPr>
                </a:tc>
                <a:extLst>
                  <a:ext uri="{0D108BD9-81ED-4DB2-BD59-A6C34878D82A}">
                    <a16:rowId xmlns:a16="http://schemas.microsoft.com/office/drawing/2014/main" val="389143795"/>
                  </a:ext>
                </a:extLst>
              </a:tr>
              <a:tr h="209521">
                <a:tc vMerge="1">
                  <a:txBody>
                    <a:bodyPr/>
                    <a:lstStyle/>
                    <a:p>
                      <a:pPr algn="l"/>
                      <a:endParaRPr lang="fr-FR" sz="1000" b="0" dirty="0">
                        <a:solidFill>
                          <a:schemeClr val="tx1"/>
                        </a:solidFill>
                      </a:endParaRPr>
                    </a:p>
                  </a:txBody>
                  <a:tcPr anchor="ctr">
                    <a:solidFill>
                      <a:schemeClr val="bg1">
                        <a:lumMod val="95000"/>
                      </a:schemeClr>
                    </a:solidFill>
                  </a:tcPr>
                </a:tc>
                <a:tc>
                  <a:txBody>
                    <a:bodyPr/>
                    <a:lstStyle/>
                    <a:p>
                      <a:pPr algn="l"/>
                      <a:r>
                        <a:rPr lang="fr-FR" sz="800" b="0" baseline="0" dirty="0">
                          <a:solidFill>
                            <a:schemeClr val="tx1"/>
                          </a:solidFill>
                        </a:rPr>
                        <a:t>RMC LIFE</a:t>
                      </a:r>
                    </a:p>
                  </a:txBody>
                  <a:tcPr anchor="ctr">
                    <a:solidFill>
                      <a:schemeClr val="bg1">
                        <a:lumMod val="95000"/>
                      </a:schemeClr>
                    </a:solidFill>
                  </a:tcPr>
                </a:tc>
                <a:tc>
                  <a:txBody>
                    <a:bodyPr/>
                    <a:lstStyle/>
                    <a:p>
                      <a:pPr marL="0" algn="ctr" defTabSz="566991" rtl="0" eaLnBrk="1" fontAlgn="b" latinLnBrk="0" hangingPunct="1">
                        <a:buNone/>
                      </a:pPr>
                      <a:r>
                        <a:rPr lang="fr-FR" sz="900" b="1" kern="1200" dirty="0">
                          <a:solidFill>
                            <a:srgbClr val="1E50E0"/>
                          </a:solidFill>
                          <a:latin typeface="+mn-lt"/>
                          <a:ea typeface="+mn-ea"/>
                          <a:cs typeface="+mn-cs"/>
                        </a:rPr>
                        <a:t>1.5</a:t>
                      </a:r>
                    </a:p>
                  </a:txBody>
                  <a:tcPr marL="7620" marR="7620" marT="7620" marB="0" anchor="ctr">
                    <a:solidFill>
                      <a:schemeClr val="bg1">
                        <a:lumMod val="95000"/>
                      </a:schemeClr>
                    </a:solidFill>
                  </a:tcPr>
                </a:tc>
                <a:extLst>
                  <a:ext uri="{0D108BD9-81ED-4DB2-BD59-A6C34878D82A}">
                    <a16:rowId xmlns:a16="http://schemas.microsoft.com/office/drawing/2014/main" val="2064877168"/>
                  </a:ext>
                </a:extLst>
              </a:tr>
              <a:tr h="224174">
                <a:tc vMerge="1">
                  <a:txBody>
                    <a:bodyPr/>
                    <a:lstStyle/>
                    <a:p>
                      <a:pPr algn="l"/>
                      <a:endParaRPr lang="fr-FR" sz="1000" b="0" dirty="0">
                        <a:solidFill>
                          <a:schemeClr val="tx1"/>
                        </a:solidFill>
                      </a:endParaRPr>
                    </a:p>
                  </a:txBody>
                  <a:tcPr anchor="ctr">
                    <a:solidFill>
                      <a:schemeClr val="bg1">
                        <a:lumMod val="95000"/>
                      </a:schemeClr>
                    </a:solidFill>
                  </a:tcPr>
                </a:tc>
                <a:tc>
                  <a:txBody>
                    <a:bodyPr/>
                    <a:lstStyle/>
                    <a:p>
                      <a:r>
                        <a:rPr lang="fr-FR" sz="800" kern="1200" dirty="0">
                          <a:solidFill>
                            <a:srgbClr val="000000"/>
                          </a:solidFill>
                          <a:effectLst/>
                          <a:latin typeface="Mediametrie" panose="02000504040000020004" pitchFamily="2" charset="0"/>
                          <a:ea typeface="SimSun" panose="02010600030101010101" pitchFamily="2" charset="-122"/>
                          <a:cs typeface="Times New Roman" panose="02020603050405020304" pitchFamily="18" charset="0"/>
                        </a:rPr>
                        <a:t>CANAL+</a:t>
                      </a:r>
                      <a:r>
                        <a:rPr lang="fr-FR" sz="800" kern="1200" baseline="30000" dirty="0">
                          <a:solidFill>
                            <a:srgbClr val="000000"/>
                          </a:solidFill>
                          <a:effectLst/>
                          <a:latin typeface="Mediametrie" panose="02000504040000020004" pitchFamily="2" charset="0"/>
                          <a:ea typeface="SimSun" panose="02010600030101010101" pitchFamily="2" charset="-122"/>
                          <a:cs typeface="Times New Roman" panose="02020603050405020304" pitchFamily="18" charset="0"/>
                        </a:rPr>
                        <a:t>(2)</a:t>
                      </a:r>
                      <a:endParaRPr lang="fr-FR" sz="1200" dirty="0">
                        <a:effectLst/>
                        <a:latin typeface="Times New Roman" panose="02020603050405020304" pitchFamily="18" charset="0"/>
                        <a:ea typeface="Times New Roman" panose="02020603050405020304" pitchFamily="18" charset="0"/>
                      </a:endParaRPr>
                    </a:p>
                  </a:txBody>
                  <a:tcPr anchor="ctr">
                    <a:solidFill>
                      <a:schemeClr val="bg1">
                        <a:lumMod val="95000"/>
                      </a:schemeClr>
                    </a:solidFill>
                  </a:tcPr>
                </a:tc>
                <a:tc>
                  <a:txBody>
                    <a:bodyPr/>
                    <a:lstStyle/>
                    <a:p>
                      <a:pPr marL="0" algn="ctr" defTabSz="566991" rtl="0" eaLnBrk="1" fontAlgn="b" latinLnBrk="0" hangingPunct="1">
                        <a:buNone/>
                      </a:pPr>
                      <a:r>
                        <a:rPr lang="fr-FR" sz="900" b="1" kern="1200" dirty="0">
                          <a:solidFill>
                            <a:srgbClr val="1E50E0"/>
                          </a:solidFill>
                          <a:latin typeface="+mn-lt"/>
                          <a:ea typeface="+mn-ea"/>
                          <a:cs typeface="+mn-cs"/>
                        </a:rPr>
                        <a:t>2.0</a:t>
                      </a:r>
                    </a:p>
                  </a:txBody>
                  <a:tcPr marL="7620" marR="7620" marT="7620" marB="0" anchor="ctr">
                    <a:solidFill>
                      <a:schemeClr val="bg1">
                        <a:lumMod val="95000"/>
                      </a:schemeClr>
                    </a:solidFill>
                  </a:tcPr>
                </a:tc>
                <a:extLst>
                  <a:ext uri="{0D108BD9-81ED-4DB2-BD59-A6C34878D82A}">
                    <a16:rowId xmlns:a16="http://schemas.microsoft.com/office/drawing/2014/main" val="1253567303"/>
                  </a:ext>
                </a:extLst>
              </a:tr>
            </a:tbl>
          </a:graphicData>
        </a:graphic>
      </p:graphicFrame>
      <p:sp>
        <p:nvSpPr>
          <p:cNvPr id="19" name="Espace réservé du pied de page 3">
            <a:extLst>
              <a:ext uri="{FF2B5EF4-FFF2-40B4-BE49-F238E27FC236}">
                <a16:creationId xmlns:a16="http://schemas.microsoft.com/office/drawing/2014/main" id="{B68CC523-9397-2307-6C17-2E0713876703}"/>
              </a:ext>
            </a:extLst>
          </p:cNvPr>
          <p:cNvSpPr>
            <a:spLocks noGrp="1"/>
          </p:cNvSpPr>
          <p:nvPr>
            <p:ph type="ftr" sz="quarter" idx="14"/>
          </p:nvPr>
        </p:nvSpPr>
        <p:spPr>
          <a:xfrm>
            <a:off x="778772" y="10255877"/>
            <a:ext cx="5988741" cy="292110"/>
          </a:xfrm>
        </p:spPr>
        <p:txBody>
          <a:bodyPr/>
          <a:lstStyle/>
          <a:p>
            <a:r>
              <a:rPr lang="fr-FR" dirty="0"/>
              <a:t>Médiamétrie – Médiamat - Copyright of Médiamétrie – All </a:t>
            </a:r>
            <a:r>
              <a:rPr lang="fr-FR" dirty="0" err="1"/>
              <a:t>rights</a:t>
            </a:r>
            <a:r>
              <a:rPr lang="fr-FR" dirty="0"/>
              <a:t> </a:t>
            </a:r>
            <a:r>
              <a:rPr lang="fr-FR" dirty="0" err="1"/>
              <a:t>reserved</a:t>
            </a:r>
            <a:endParaRPr lang="fr-FR" dirty="0"/>
          </a:p>
        </p:txBody>
      </p:sp>
      <p:sp>
        <p:nvSpPr>
          <p:cNvPr id="25" name="Espace réservé du graphique SmartArt 8">
            <a:extLst>
              <a:ext uri="{FF2B5EF4-FFF2-40B4-BE49-F238E27FC236}">
                <a16:creationId xmlns:a16="http://schemas.microsoft.com/office/drawing/2014/main" id="{F66B8433-A0CB-9F23-C496-F09454D4B8FB}"/>
              </a:ext>
            </a:extLst>
          </p:cNvPr>
          <p:cNvSpPr>
            <a:spLocks noGrp="1"/>
          </p:cNvSpPr>
          <p:nvPr>
            <p:ph type="dgm" sz="quarter" idx="22"/>
          </p:nvPr>
        </p:nvSpPr>
        <p:spPr>
          <a:xfrm>
            <a:off x="39" y="10091277"/>
            <a:ext cx="3781407" cy="207977"/>
          </a:xfrm>
          <a:custGeom>
            <a:avLst/>
            <a:gdLst>
              <a:gd name="connsiteX0" fmla="*/ 0 w 3781407"/>
              <a:gd name="connsiteY0" fmla="*/ 0 h 207977"/>
              <a:gd name="connsiteX1" fmla="*/ 3781407 w 3781407"/>
              <a:gd name="connsiteY1" fmla="*/ 0 h 207977"/>
              <a:gd name="connsiteX2" fmla="*/ 0 w 3781407"/>
              <a:gd name="connsiteY2" fmla="*/ 207977 h 207977"/>
            </a:gdLst>
            <a:ahLst/>
            <a:cxnLst>
              <a:cxn ang="0">
                <a:pos x="connsiteX0" y="connsiteY0"/>
              </a:cxn>
              <a:cxn ang="0">
                <a:pos x="connsiteX1" y="connsiteY1"/>
              </a:cxn>
              <a:cxn ang="0">
                <a:pos x="connsiteX2" y="connsiteY2"/>
              </a:cxn>
            </a:cxnLst>
            <a:rect l="l" t="t" r="r" b="b"/>
            <a:pathLst>
              <a:path w="3781407" h="207977">
                <a:moveTo>
                  <a:pt x="0" y="0"/>
                </a:moveTo>
                <a:lnTo>
                  <a:pt x="3781407" y="0"/>
                </a:lnTo>
                <a:lnTo>
                  <a:pt x="0" y="207977"/>
                </a:lnTo>
                <a:close/>
              </a:path>
            </a:pathLst>
          </a:custGeom>
          <a:solidFill>
            <a:srgbClr val="1E50E0"/>
          </a:solidFill>
          <a:ln w="9525" cap="flat" cmpd="sng" algn="ctr">
            <a:noFill/>
            <a:prstDash val="solid"/>
            <a:round/>
            <a:headEnd type="none" w="med" len="med"/>
            <a:tailEnd type="none" w="med" len="med"/>
          </a:ln>
        </p:spPr>
        <p:txBody>
          <a:bodyPr/>
          <a:lstStyle/>
          <a:p>
            <a:endParaRPr lang="fr-FR" dirty="0"/>
          </a:p>
        </p:txBody>
      </p:sp>
      <p:sp>
        <p:nvSpPr>
          <p:cNvPr id="26" name="Espace réservé du graphique SmartArt 9">
            <a:extLst>
              <a:ext uri="{FF2B5EF4-FFF2-40B4-BE49-F238E27FC236}">
                <a16:creationId xmlns:a16="http://schemas.microsoft.com/office/drawing/2014/main" id="{A474DED3-DA53-78A0-B526-6271056D29FB}"/>
              </a:ext>
            </a:extLst>
          </p:cNvPr>
          <p:cNvSpPr>
            <a:spLocks noGrp="1"/>
          </p:cNvSpPr>
          <p:nvPr>
            <p:ph type="dgm" sz="quarter" idx="23"/>
          </p:nvPr>
        </p:nvSpPr>
        <p:spPr>
          <a:xfrm>
            <a:off x="3765208" y="9883277"/>
            <a:ext cx="3792354" cy="207977"/>
          </a:xfrm>
          <a:solidFill>
            <a:srgbClr val="FE4816"/>
          </a:solidFill>
          <a:ln>
            <a:noFill/>
          </a:ln>
        </p:spPr>
        <p:txBody>
          <a:bodyPr/>
          <a:lstStyle/>
          <a:p>
            <a:endParaRPr lang="fr-FR">
              <a:solidFill>
                <a:srgbClr val="FE4816"/>
              </a:solidFill>
            </a:endParaRPr>
          </a:p>
        </p:txBody>
      </p:sp>
      <p:sp>
        <p:nvSpPr>
          <p:cNvPr id="12" name="Rectangle 11">
            <a:extLst>
              <a:ext uri="{FF2B5EF4-FFF2-40B4-BE49-F238E27FC236}">
                <a16:creationId xmlns:a16="http://schemas.microsoft.com/office/drawing/2014/main" id="{85588F08-5AB4-4C98-8EB2-94AEEC164F3D}"/>
              </a:ext>
            </a:extLst>
          </p:cNvPr>
          <p:cNvSpPr/>
          <p:nvPr/>
        </p:nvSpPr>
        <p:spPr>
          <a:xfrm>
            <a:off x="2602230" y="3185341"/>
            <a:ext cx="4813959" cy="246221"/>
          </a:xfrm>
          <a:prstGeom prst="rect">
            <a:avLst/>
          </a:prstGeom>
        </p:spPr>
        <p:txBody>
          <a:bodyPr wrap="square">
            <a:spAutoFit/>
          </a:bodyPr>
          <a:lstStyle/>
          <a:p>
            <a:r>
              <a:rPr lang="fr-FR" sz="1000" b="1" dirty="0" err="1"/>
              <a:t>Average</a:t>
            </a:r>
            <a:r>
              <a:rPr lang="fr-FR" sz="1000" b="1" dirty="0"/>
              <a:t> </a:t>
            </a:r>
            <a:r>
              <a:rPr lang="fr-FR" sz="1000" b="1" dirty="0" err="1"/>
              <a:t>day</a:t>
            </a:r>
            <a:r>
              <a:rPr lang="fr-FR" sz="1000" b="1" dirty="0"/>
              <a:t> </a:t>
            </a:r>
            <a:r>
              <a:rPr lang="fr-FR" sz="1000" b="1" dirty="0" err="1"/>
              <a:t>Monday</a:t>
            </a:r>
            <a:r>
              <a:rPr lang="fr-FR" sz="1000" b="1" dirty="0"/>
              <a:t>-Sunday - </a:t>
            </a:r>
            <a:r>
              <a:rPr lang="fr-FR" sz="1000" b="1" dirty="0" err="1"/>
              <a:t>from</a:t>
            </a:r>
            <a:r>
              <a:rPr lang="fr-FR" sz="1000" b="1" dirty="0"/>
              <a:t> 3am to 3am - 4 </a:t>
            </a:r>
            <a:r>
              <a:rPr lang="fr-FR" sz="1000" b="1" dirty="0" err="1"/>
              <a:t>years</a:t>
            </a:r>
            <a:r>
              <a:rPr lang="fr-FR" sz="1000" b="1" dirty="0"/>
              <a:t> and </a:t>
            </a:r>
            <a:r>
              <a:rPr lang="fr-FR" sz="1000" b="1" dirty="0" err="1"/>
              <a:t>older</a:t>
            </a:r>
            <a:endParaRPr lang="fr-FR" sz="1000" b="1" dirty="0"/>
          </a:p>
        </p:txBody>
      </p:sp>
      <p:sp>
        <p:nvSpPr>
          <p:cNvPr id="5" name="Rectangle 4">
            <a:extLst>
              <a:ext uri="{FF2B5EF4-FFF2-40B4-BE49-F238E27FC236}">
                <a16:creationId xmlns:a16="http://schemas.microsoft.com/office/drawing/2014/main" id="{AC8ACFAA-E2F2-42F2-B0AB-412D8F79EDBC}"/>
              </a:ext>
            </a:extLst>
          </p:cNvPr>
          <p:cNvSpPr/>
          <p:nvPr/>
        </p:nvSpPr>
        <p:spPr>
          <a:xfrm>
            <a:off x="3124018" y="2975582"/>
            <a:ext cx="3733328" cy="7040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ZoneTexte 14">
            <a:extLst>
              <a:ext uri="{FF2B5EF4-FFF2-40B4-BE49-F238E27FC236}">
                <a16:creationId xmlns:a16="http://schemas.microsoft.com/office/drawing/2014/main" id="{738C39A1-E1ED-4345-8341-D6D80432C3A9}"/>
              </a:ext>
            </a:extLst>
          </p:cNvPr>
          <p:cNvSpPr txBox="1"/>
          <p:nvPr/>
        </p:nvSpPr>
        <p:spPr>
          <a:xfrm>
            <a:off x="-4454112" y="2949975"/>
            <a:ext cx="1977849" cy="215444"/>
          </a:xfrm>
          <a:prstGeom prst="rect">
            <a:avLst/>
          </a:prstGeom>
          <a:noFill/>
        </p:spPr>
        <p:txBody>
          <a:bodyPr wrap="square">
            <a:spAutoFit/>
          </a:bodyPr>
          <a:lstStyle/>
          <a:p>
            <a:r>
              <a:rPr lang="fr-FR" sz="800" dirty="0"/>
              <a:t>.</a:t>
            </a:r>
          </a:p>
        </p:txBody>
      </p:sp>
    </p:spTree>
    <p:extLst>
      <p:ext uri="{BB962C8B-B14F-4D97-AF65-F5344CB8AC3E}">
        <p14:creationId xmlns:p14="http://schemas.microsoft.com/office/powerpoint/2010/main" val="3672802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72902F-D52B-4403-82D9-1830A09D886C}"/>
              </a:ext>
            </a:extLst>
          </p:cNvPr>
          <p:cNvSpPr>
            <a:spLocks noGrp="1"/>
          </p:cNvSpPr>
          <p:nvPr>
            <p:ph type="title"/>
          </p:nvPr>
        </p:nvSpPr>
        <p:spPr/>
        <p:txBody>
          <a:bodyPr/>
          <a:lstStyle/>
          <a:p>
            <a:r>
              <a:rPr lang="fr-FR" dirty="0" err="1"/>
              <a:t>Press</a:t>
            </a:r>
            <a:r>
              <a:rPr lang="fr-FR" dirty="0"/>
              <a:t> release</a:t>
            </a:r>
            <a:endParaRPr lang="en-US" dirty="0"/>
          </a:p>
        </p:txBody>
      </p:sp>
      <p:sp>
        <p:nvSpPr>
          <p:cNvPr id="4" name="Espace réservé du texte 3">
            <a:extLst>
              <a:ext uri="{FF2B5EF4-FFF2-40B4-BE49-F238E27FC236}">
                <a16:creationId xmlns:a16="http://schemas.microsoft.com/office/drawing/2014/main" id="{FA9C9B82-A623-4BD0-AE24-61AA1D71438C}"/>
              </a:ext>
            </a:extLst>
          </p:cNvPr>
          <p:cNvSpPr>
            <a:spLocks noGrp="1"/>
          </p:cNvSpPr>
          <p:nvPr>
            <p:ph type="body" sz="quarter" idx="13"/>
          </p:nvPr>
        </p:nvSpPr>
        <p:spPr>
          <a:xfrm>
            <a:off x="2471335" y="901262"/>
            <a:ext cx="4296178" cy="246478"/>
          </a:xfrm>
        </p:spPr>
        <p:txBody>
          <a:bodyPr/>
          <a:lstStyle/>
          <a:p>
            <a:pPr lvl="1"/>
            <a:r>
              <a:rPr lang="fr-FR" b="1" dirty="0">
                <a:solidFill>
                  <a:srgbClr val="FE4816"/>
                </a:solidFill>
              </a:rPr>
              <a:t>Weekly Médiamat</a:t>
            </a:r>
          </a:p>
          <a:p>
            <a:pPr lvl="0"/>
            <a:r>
              <a:rPr lang="fr-FR" dirty="0" err="1">
                <a:solidFill>
                  <a:prstClr val="black"/>
                </a:solidFill>
              </a:rPr>
              <a:t>From</a:t>
            </a:r>
            <a:r>
              <a:rPr lang="fr-FR" dirty="0">
                <a:solidFill>
                  <a:prstClr val="black"/>
                </a:solidFill>
              </a:rPr>
              <a:t> 22</a:t>
            </a:r>
            <a:r>
              <a:rPr lang="fr-FR" baseline="30000" dirty="0">
                <a:solidFill>
                  <a:prstClr val="black"/>
                </a:solidFill>
              </a:rPr>
              <a:t>nd</a:t>
            </a:r>
            <a:r>
              <a:rPr lang="fr-FR" dirty="0"/>
              <a:t> to 28</a:t>
            </a:r>
            <a:r>
              <a:rPr lang="fr-FR" baseline="30000" dirty="0"/>
              <a:t>th</a:t>
            </a:r>
            <a:r>
              <a:rPr lang="fr-FR" dirty="0"/>
              <a:t> </a:t>
            </a:r>
            <a:r>
              <a:rPr lang="fr-FR" dirty="0" err="1"/>
              <a:t>December</a:t>
            </a:r>
            <a:r>
              <a:rPr lang="fr-FR" dirty="0"/>
              <a:t> 2025 – Week 52</a:t>
            </a:r>
          </a:p>
        </p:txBody>
      </p:sp>
      <p:sp>
        <p:nvSpPr>
          <p:cNvPr id="49" name="Espace réservé du graphique SmartArt 8">
            <a:extLst>
              <a:ext uri="{FF2B5EF4-FFF2-40B4-BE49-F238E27FC236}">
                <a16:creationId xmlns:a16="http://schemas.microsoft.com/office/drawing/2014/main" id="{35540AE7-1848-CF58-4D45-587DD9BA7A4F}"/>
              </a:ext>
            </a:extLst>
          </p:cNvPr>
          <p:cNvSpPr>
            <a:spLocks noGrp="1"/>
          </p:cNvSpPr>
          <p:nvPr>
            <p:ph type="dgm" sz="quarter" idx="22"/>
          </p:nvPr>
        </p:nvSpPr>
        <p:spPr>
          <a:xfrm>
            <a:off x="39" y="10091277"/>
            <a:ext cx="3781407" cy="207977"/>
          </a:xfrm>
          <a:solidFill>
            <a:srgbClr val="1E50E0"/>
          </a:solidFill>
          <a:ln>
            <a:noFill/>
          </a:ln>
        </p:spPr>
        <p:txBody>
          <a:bodyPr/>
          <a:lstStyle/>
          <a:p>
            <a:endParaRPr lang="fr-FR"/>
          </a:p>
        </p:txBody>
      </p:sp>
      <p:sp>
        <p:nvSpPr>
          <p:cNvPr id="50" name="Espace réservé du graphique SmartArt 9">
            <a:extLst>
              <a:ext uri="{FF2B5EF4-FFF2-40B4-BE49-F238E27FC236}">
                <a16:creationId xmlns:a16="http://schemas.microsoft.com/office/drawing/2014/main" id="{E7CF416E-A97B-2545-6948-FB8BAC80FC5D}"/>
              </a:ext>
            </a:extLst>
          </p:cNvPr>
          <p:cNvSpPr>
            <a:spLocks noGrp="1"/>
          </p:cNvSpPr>
          <p:nvPr>
            <p:ph type="dgm" sz="quarter" idx="23"/>
          </p:nvPr>
        </p:nvSpPr>
        <p:spPr>
          <a:xfrm>
            <a:off x="3765208" y="9883277"/>
            <a:ext cx="3792354" cy="207977"/>
          </a:xfrm>
          <a:solidFill>
            <a:srgbClr val="FE4816"/>
          </a:solidFill>
          <a:ln>
            <a:noFill/>
          </a:ln>
        </p:spPr>
        <p:txBody>
          <a:bodyPr/>
          <a:lstStyle/>
          <a:p>
            <a:endParaRPr lang="fr-FR"/>
          </a:p>
        </p:txBody>
      </p:sp>
      <p:sp>
        <p:nvSpPr>
          <p:cNvPr id="28" name="Espace réservé du texte 4">
            <a:extLst>
              <a:ext uri="{FF2B5EF4-FFF2-40B4-BE49-F238E27FC236}">
                <a16:creationId xmlns:a16="http://schemas.microsoft.com/office/drawing/2014/main" id="{AD1620CB-B914-4200-B38D-9C3FCA14D5EB}"/>
              </a:ext>
            </a:extLst>
          </p:cNvPr>
          <p:cNvSpPr txBox="1">
            <a:spLocks/>
          </p:cNvSpPr>
          <p:nvPr/>
        </p:nvSpPr>
        <p:spPr>
          <a:xfrm>
            <a:off x="968557" y="7493138"/>
            <a:ext cx="5794554" cy="1426031"/>
          </a:xfrm>
          <a:prstGeom prst="rect">
            <a:avLst/>
          </a:prstGeom>
        </p:spPr>
        <p:txBody>
          <a:bodyPr vert="horz" wrap="square" lIns="0" tIns="0" rIns="0" bIns="0" rtlCol="0">
            <a:spAutoFit/>
          </a:bodyPr>
          <a:lstStyle>
            <a:lvl1pPr marL="0" indent="0" algn="l" defTabSz="566991" rtl="0" eaLnBrk="1" latinLnBrk="0" hangingPunct="1">
              <a:lnSpc>
                <a:spcPct val="85000"/>
              </a:lnSpc>
              <a:spcBef>
                <a:spcPts val="0"/>
              </a:spcBef>
              <a:buFont typeface="Arial" panose="020B0604020202020204" pitchFamily="34" charset="0"/>
              <a:buNone/>
              <a:defRPr sz="740" kern="1200">
                <a:solidFill>
                  <a:schemeClr val="tx1">
                    <a:lumMod val="100000"/>
                  </a:schemeClr>
                </a:solidFill>
                <a:latin typeface="+mn-lt"/>
                <a:ea typeface="+mn-ea"/>
                <a:cs typeface="+mn-cs"/>
              </a:defRPr>
            </a:lvl1pPr>
            <a:lvl2pPr marL="0" indent="0" algn="l" defTabSz="566991" rtl="0" eaLnBrk="1" latinLnBrk="0" hangingPunct="1">
              <a:lnSpc>
                <a:spcPct val="101000"/>
              </a:lnSpc>
              <a:spcBef>
                <a:spcPts val="0"/>
              </a:spcBef>
              <a:spcAft>
                <a:spcPts val="150"/>
              </a:spcAft>
              <a:buFont typeface="Wingdings 2" panose="05020102010507070707" pitchFamily="18" charset="2"/>
              <a:buNone/>
              <a:defRPr sz="800" b="1" kern="1200">
                <a:solidFill>
                  <a:schemeClr val="accent2"/>
                </a:solidFill>
                <a:latin typeface="+mn-lt"/>
                <a:ea typeface="+mn-ea"/>
                <a:cs typeface="+mn-cs"/>
              </a:defRPr>
            </a:lvl2pPr>
            <a:lvl3pPr marL="414000" indent="-216000" algn="l" defTabSz="566991" rtl="0" eaLnBrk="1" latinLnBrk="0" hangingPunct="1">
              <a:lnSpc>
                <a:spcPct val="101000"/>
              </a:lnSpc>
              <a:spcBef>
                <a:spcPts val="248"/>
              </a:spcBef>
              <a:buFont typeface="Mediametrie" panose="02000504040000020004" pitchFamily="2" charset="0"/>
              <a:buChar char="—"/>
              <a:defRPr sz="1100" kern="1200">
                <a:solidFill>
                  <a:schemeClr val="tx1"/>
                </a:solidFill>
                <a:latin typeface="+mn-lt"/>
                <a:ea typeface="+mn-ea"/>
                <a:cs typeface="+mn-cs"/>
              </a:defRPr>
            </a:lvl3pPr>
            <a:lvl4pPr marL="0" indent="0" algn="l" defTabSz="566991" rtl="0" eaLnBrk="1" latinLnBrk="0" hangingPunct="1">
              <a:lnSpc>
                <a:spcPct val="101000"/>
              </a:lnSpc>
              <a:spcBef>
                <a:spcPts val="600"/>
              </a:spcBef>
              <a:spcAft>
                <a:spcPts val="600"/>
              </a:spcAft>
              <a:buFont typeface="Arial" panose="020B0604020202020204" pitchFamily="34" charset="0"/>
              <a:buNone/>
              <a:defRPr sz="1300" b="1" kern="1200">
                <a:solidFill>
                  <a:schemeClr val="tx1"/>
                </a:solidFill>
                <a:latin typeface="+mn-lt"/>
                <a:ea typeface="+mn-ea"/>
                <a:cs typeface="+mn-cs"/>
              </a:defRPr>
            </a:lvl4pPr>
            <a:lvl5pPr marL="0" indent="0" algn="l" defTabSz="566991" rtl="0" eaLnBrk="1" latinLnBrk="0" hangingPunct="1">
              <a:lnSpc>
                <a:spcPct val="101000"/>
              </a:lnSpc>
              <a:spcBef>
                <a:spcPts val="496"/>
              </a:spcBef>
              <a:buFont typeface="Arial" panose="020B0604020202020204" pitchFamily="34" charset="0"/>
              <a:buNone/>
              <a:defRPr sz="1200" kern="1200">
                <a:solidFill>
                  <a:schemeClr val="accent2"/>
                </a:solidFill>
                <a:latin typeface="+mn-lt"/>
                <a:ea typeface="+mn-ea"/>
                <a:cs typeface="+mn-cs"/>
              </a:defRPr>
            </a:lvl5pPr>
            <a:lvl6pPr marL="1559225" indent="-141748" algn="l" defTabSz="566991"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721" indent="-141748" algn="l" defTabSz="566991"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217" indent="-141748" algn="l" defTabSz="566991"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712" indent="-141748" algn="l" defTabSz="566991"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a:lstStyle>
          <a:p>
            <a:pPr lvl="1">
              <a:lnSpc>
                <a:spcPct val="100000"/>
              </a:lnSpc>
            </a:pPr>
            <a:r>
              <a:rPr lang="fr-FR" sz="1100" dirty="0">
                <a:solidFill>
                  <a:srgbClr val="FE4816"/>
                </a:solidFill>
              </a:rPr>
              <a:t>About Médiamétrie, High trust data</a:t>
            </a:r>
          </a:p>
          <a:p>
            <a:pPr>
              <a:lnSpc>
                <a:spcPct val="100000"/>
              </a:lnSpc>
            </a:pPr>
            <a:r>
              <a:rPr lang="en-US" sz="1000" dirty="0">
                <a:latin typeface="Mediametrie" panose="02000504040000020004" pitchFamily="2" charset="0"/>
              </a:rPr>
              <a:t>Every day, Médiamétrie processes over one billion data to support its French and international customers in developing their strategies. At the core of our values and offerings: transparent, right, impartial, inclusive, comparable and verifiable measurement. Médiamétrie places the full expertise of its teams at the service of the design and production of joint and sovereign standard audience measurements for media, platforms and the advertising market, across both audio and video universes. Médiamétrie employs over 700 people and achieved a turnover of €103.5 million in 2024.</a:t>
            </a:r>
          </a:p>
          <a:p>
            <a:pPr>
              <a:lnSpc>
                <a:spcPct val="100000"/>
              </a:lnSpc>
            </a:pPr>
            <a:endParaRPr lang="fr-FR" sz="1000" dirty="0"/>
          </a:p>
        </p:txBody>
      </p:sp>
      <p:grpSp>
        <p:nvGrpSpPr>
          <p:cNvPr id="3" name="Groupe 2">
            <a:extLst>
              <a:ext uri="{FF2B5EF4-FFF2-40B4-BE49-F238E27FC236}">
                <a16:creationId xmlns:a16="http://schemas.microsoft.com/office/drawing/2014/main" id="{897668CC-D3D2-417D-9252-AA00A583208E}"/>
              </a:ext>
            </a:extLst>
          </p:cNvPr>
          <p:cNvGrpSpPr/>
          <p:nvPr/>
        </p:nvGrpSpPr>
        <p:grpSpPr>
          <a:xfrm>
            <a:off x="759853" y="7358801"/>
            <a:ext cx="314325" cy="351383"/>
            <a:chOff x="716308" y="7129188"/>
            <a:chExt cx="314325" cy="351383"/>
          </a:xfrm>
        </p:grpSpPr>
        <p:sp>
          <p:nvSpPr>
            <p:cNvPr id="32" name="Rectangle 31">
              <a:extLst>
                <a:ext uri="{FF2B5EF4-FFF2-40B4-BE49-F238E27FC236}">
                  <a16:creationId xmlns:a16="http://schemas.microsoft.com/office/drawing/2014/main" id="{25E3F551-F442-4C3D-ADE5-C4F55DB675CA}"/>
                </a:ext>
              </a:extLst>
            </p:cNvPr>
            <p:cNvSpPr/>
            <p:nvPr/>
          </p:nvSpPr>
          <p:spPr>
            <a:xfrm>
              <a:off x="716309" y="7166246"/>
              <a:ext cx="36000" cy="314325"/>
            </a:xfrm>
            <a:prstGeom prst="rect">
              <a:avLst/>
            </a:prstGeom>
            <a:solidFill>
              <a:srgbClr val="FE4816"/>
            </a:solidFill>
            <a:ln w="9525" cap="flat" cmpd="sng" algn="ctr">
              <a:solidFill>
                <a:srgbClr val="FE4816"/>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
                <a:solidFill>
                  <a:schemeClr val="accent2">
                    <a:lumMod val="100000"/>
                  </a:schemeClr>
                </a:solidFill>
              </a:endParaRPr>
            </a:p>
          </p:txBody>
        </p:sp>
        <p:sp>
          <p:nvSpPr>
            <p:cNvPr id="33" name="Rectangle 32">
              <a:extLst>
                <a:ext uri="{FF2B5EF4-FFF2-40B4-BE49-F238E27FC236}">
                  <a16:creationId xmlns:a16="http://schemas.microsoft.com/office/drawing/2014/main" id="{FC34F9E0-B70A-4519-93C4-420AB7E0FE5F}"/>
                </a:ext>
              </a:extLst>
            </p:cNvPr>
            <p:cNvSpPr/>
            <p:nvPr/>
          </p:nvSpPr>
          <p:spPr>
            <a:xfrm rot="5400000">
              <a:off x="855471" y="6990025"/>
              <a:ext cx="36000" cy="314325"/>
            </a:xfrm>
            <a:prstGeom prst="rect">
              <a:avLst/>
            </a:prstGeom>
            <a:solidFill>
              <a:srgbClr val="FE4816"/>
            </a:solidFill>
            <a:ln w="9525" cap="flat" cmpd="sng" algn="ctr">
              <a:solidFill>
                <a:srgbClr val="FE4816"/>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
                <a:solidFill>
                  <a:schemeClr val="accent2">
                    <a:lumMod val="100000"/>
                  </a:schemeClr>
                </a:solidFill>
              </a:endParaRPr>
            </a:p>
          </p:txBody>
        </p:sp>
      </p:grpSp>
      <p:sp>
        <p:nvSpPr>
          <p:cNvPr id="41" name="Espace réservé du texte 5">
            <a:extLst>
              <a:ext uri="{FF2B5EF4-FFF2-40B4-BE49-F238E27FC236}">
                <a16:creationId xmlns:a16="http://schemas.microsoft.com/office/drawing/2014/main" id="{772F207E-7CD9-9286-0CBA-31C36834BE68}"/>
              </a:ext>
            </a:extLst>
          </p:cNvPr>
          <p:cNvSpPr txBox="1">
            <a:spLocks/>
          </p:cNvSpPr>
          <p:nvPr/>
        </p:nvSpPr>
        <p:spPr>
          <a:xfrm>
            <a:off x="966355" y="9146533"/>
            <a:ext cx="1826608" cy="515269"/>
          </a:xfrm>
          <a:prstGeom prst="rect">
            <a:avLst/>
          </a:prstGeom>
        </p:spPr>
        <p:txBody>
          <a:bodyPr vert="horz" wrap="square" lIns="0" tIns="0" rIns="0" bIns="0" rtlCol="0">
            <a:spAutoFit/>
          </a:bodyPr>
          <a:lstStyle>
            <a:lvl1pPr marL="0" indent="0" algn="l" defTabSz="566991" rtl="0" eaLnBrk="1" latinLnBrk="0" hangingPunct="1">
              <a:lnSpc>
                <a:spcPct val="85000"/>
              </a:lnSpc>
              <a:spcBef>
                <a:spcPts val="0"/>
              </a:spcBef>
              <a:buFont typeface="Arial" panose="020B0604020202020204" pitchFamily="34" charset="0"/>
              <a:buNone/>
              <a:defRPr sz="600" kern="1200">
                <a:solidFill>
                  <a:schemeClr val="tx1"/>
                </a:solidFill>
                <a:latin typeface="+mn-lt"/>
                <a:ea typeface="+mn-ea"/>
                <a:cs typeface="+mn-cs"/>
              </a:defRPr>
            </a:lvl1pPr>
            <a:lvl2pPr marL="0" indent="0" algn="l" defTabSz="566991" rtl="0" eaLnBrk="1" latinLnBrk="0" hangingPunct="1">
              <a:lnSpc>
                <a:spcPct val="101000"/>
              </a:lnSpc>
              <a:spcBef>
                <a:spcPts val="0"/>
              </a:spcBef>
              <a:spcAft>
                <a:spcPts val="0"/>
              </a:spcAft>
              <a:buFont typeface="Wingdings 2" panose="05020102010507070707" pitchFamily="18" charset="2"/>
              <a:buNone/>
              <a:defRPr sz="650" b="1" kern="1200">
                <a:solidFill>
                  <a:schemeClr val="tx1"/>
                </a:solidFill>
                <a:latin typeface="+mn-lt"/>
                <a:ea typeface="+mn-ea"/>
                <a:cs typeface="+mn-cs"/>
              </a:defRPr>
            </a:lvl2pPr>
            <a:lvl3pPr marL="414000" indent="-216000" algn="l" defTabSz="566991" rtl="0" eaLnBrk="1" latinLnBrk="0" hangingPunct="1">
              <a:lnSpc>
                <a:spcPct val="101000"/>
              </a:lnSpc>
              <a:spcBef>
                <a:spcPts val="248"/>
              </a:spcBef>
              <a:buFont typeface="Mediametrie" panose="02000504040000020004" pitchFamily="2" charset="0"/>
              <a:buChar char="—"/>
              <a:defRPr sz="1100" kern="1200">
                <a:solidFill>
                  <a:schemeClr val="tx1"/>
                </a:solidFill>
                <a:latin typeface="+mn-lt"/>
                <a:ea typeface="+mn-ea"/>
                <a:cs typeface="+mn-cs"/>
              </a:defRPr>
            </a:lvl3pPr>
            <a:lvl4pPr marL="0" indent="0" algn="l" defTabSz="566991" rtl="0" eaLnBrk="1" latinLnBrk="0" hangingPunct="1">
              <a:lnSpc>
                <a:spcPct val="101000"/>
              </a:lnSpc>
              <a:spcBef>
                <a:spcPts val="600"/>
              </a:spcBef>
              <a:spcAft>
                <a:spcPts val="600"/>
              </a:spcAft>
              <a:buFont typeface="Arial" panose="020B0604020202020204" pitchFamily="34" charset="0"/>
              <a:buNone/>
              <a:defRPr sz="1300" b="1" kern="1200">
                <a:solidFill>
                  <a:schemeClr val="tx1"/>
                </a:solidFill>
                <a:latin typeface="+mn-lt"/>
                <a:ea typeface="+mn-ea"/>
                <a:cs typeface="+mn-cs"/>
              </a:defRPr>
            </a:lvl4pPr>
            <a:lvl5pPr marL="0" indent="0" algn="l" defTabSz="566991" rtl="0" eaLnBrk="1" latinLnBrk="0" hangingPunct="1">
              <a:lnSpc>
                <a:spcPct val="101000"/>
              </a:lnSpc>
              <a:spcBef>
                <a:spcPts val="496"/>
              </a:spcBef>
              <a:buFont typeface="Arial" panose="020B0604020202020204" pitchFamily="34" charset="0"/>
              <a:buNone/>
              <a:defRPr sz="1200" kern="1200">
                <a:solidFill>
                  <a:schemeClr val="accent2"/>
                </a:solidFill>
                <a:latin typeface="+mn-lt"/>
                <a:ea typeface="+mn-ea"/>
                <a:cs typeface="+mn-cs"/>
              </a:defRPr>
            </a:lvl5pPr>
            <a:lvl6pPr marL="1559225" indent="-141748" algn="l" defTabSz="566991"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721" indent="-141748" algn="l" defTabSz="566991"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217" indent="-141748" algn="l" defTabSz="566991"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712" indent="-141748" algn="l" defTabSz="566991"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a:lstStyle>
          <a:p>
            <a:pPr lvl="1"/>
            <a:r>
              <a:rPr lang="fr-FR" sz="900" dirty="0" err="1"/>
              <a:t>Press</a:t>
            </a:r>
            <a:r>
              <a:rPr lang="fr-FR" sz="900" dirty="0"/>
              <a:t> contacts:</a:t>
            </a:r>
            <a:br>
              <a:rPr lang="fr-FR" sz="900" dirty="0"/>
            </a:br>
            <a:r>
              <a:rPr lang="fr-FR" sz="900" dirty="0"/>
              <a:t>Isabelle Lellouche Filliau </a:t>
            </a:r>
          </a:p>
          <a:p>
            <a:r>
              <a:rPr lang="fr-FR" sz="900" dirty="0"/>
              <a:t>Tél : +33 1 47 58 97 26</a:t>
            </a:r>
            <a:br>
              <a:rPr lang="fr-FR" sz="900" dirty="0"/>
            </a:br>
            <a:r>
              <a:rPr lang="fr-FR" sz="900" dirty="0"/>
              <a:t>ilellouche-filliau@mediametrie.fr</a:t>
            </a:r>
          </a:p>
        </p:txBody>
      </p:sp>
      <p:sp>
        <p:nvSpPr>
          <p:cNvPr id="42" name="Espace réservé du texte 6">
            <a:extLst>
              <a:ext uri="{FF2B5EF4-FFF2-40B4-BE49-F238E27FC236}">
                <a16:creationId xmlns:a16="http://schemas.microsoft.com/office/drawing/2014/main" id="{EB9B8652-22EB-B184-6E58-039D059D378B}"/>
              </a:ext>
            </a:extLst>
          </p:cNvPr>
          <p:cNvSpPr txBox="1">
            <a:spLocks/>
          </p:cNvSpPr>
          <p:nvPr/>
        </p:nvSpPr>
        <p:spPr>
          <a:xfrm>
            <a:off x="3014594" y="9278654"/>
            <a:ext cx="1453880" cy="375359"/>
          </a:xfrm>
          <a:prstGeom prst="rect">
            <a:avLst/>
          </a:prstGeom>
        </p:spPr>
        <p:txBody>
          <a:bodyPr vert="horz" wrap="square" lIns="0" tIns="0" rIns="0" bIns="0" rtlCol="0">
            <a:spAutoFit/>
          </a:bodyPr>
          <a:lstStyle>
            <a:lvl1pPr marL="0" indent="0" algn="l" defTabSz="566991" rtl="0" eaLnBrk="1" latinLnBrk="0" hangingPunct="1">
              <a:lnSpc>
                <a:spcPct val="85000"/>
              </a:lnSpc>
              <a:spcBef>
                <a:spcPts val="0"/>
              </a:spcBef>
              <a:buFont typeface="Arial" panose="020B0604020202020204" pitchFamily="34" charset="0"/>
              <a:buNone/>
              <a:defRPr sz="600" kern="1200">
                <a:solidFill>
                  <a:schemeClr val="tx1"/>
                </a:solidFill>
                <a:latin typeface="+mn-lt"/>
                <a:ea typeface="+mn-ea"/>
                <a:cs typeface="+mn-cs"/>
              </a:defRPr>
            </a:lvl1pPr>
            <a:lvl2pPr marL="0" indent="0" algn="l" defTabSz="566991" rtl="0" eaLnBrk="1" latinLnBrk="0" hangingPunct="1">
              <a:lnSpc>
                <a:spcPct val="101000"/>
              </a:lnSpc>
              <a:spcBef>
                <a:spcPts val="0"/>
              </a:spcBef>
              <a:spcAft>
                <a:spcPts val="0"/>
              </a:spcAft>
              <a:buFont typeface="Wingdings 2" panose="05020102010507070707" pitchFamily="18" charset="2"/>
              <a:buNone/>
              <a:defRPr sz="650" b="1" kern="1200">
                <a:solidFill>
                  <a:schemeClr val="tx1"/>
                </a:solidFill>
                <a:latin typeface="+mn-lt"/>
                <a:ea typeface="+mn-ea"/>
                <a:cs typeface="+mn-cs"/>
              </a:defRPr>
            </a:lvl2pPr>
            <a:lvl3pPr marL="414000" indent="-216000" algn="l" defTabSz="566991" rtl="0" eaLnBrk="1" latinLnBrk="0" hangingPunct="1">
              <a:lnSpc>
                <a:spcPct val="101000"/>
              </a:lnSpc>
              <a:spcBef>
                <a:spcPts val="248"/>
              </a:spcBef>
              <a:buFont typeface="Mediametrie" panose="02000504040000020004" pitchFamily="2" charset="0"/>
              <a:buChar char="—"/>
              <a:defRPr sz="1100" kern="1200">
                <a:solidFill>
                  <a:schemeClr val="tx1"/>
                </a:solidFill>
                <a:latin typeface="+mn-lt"/>
                <a:ea typeface="+mn-ea"/>
                <a:cs typeface="+mn-cs"/>
              </a:defRPr>
            </a:lvl3pPr>
            <a:lvl4pPr marL="0" indent="0" algn="l" defTabSz="566991" rtl="0" eaLnBrk="1" latinLnBrk="0" hangingPunct="1">
              <a:lnSpc>
                <a:spcPct val="101000"/>
              </a:lnSpc>
              <a:spcBef>
                <a:spcPts val="600"/>
              </a:spcBef>
              <a:spcAft>
                <a:spcPts val="600"/>
              </a:spcAft>
              <a:buFont typeface="Arial" panose="020B0604020202020204" pitchFamily="34" charset="0"/>
              <a:buNone/>
              <a:defRPr sz="1300" b="1" kern="1200">
                <a:solidFill>
                  <a:schemeClr val="tx1"/>
                </a:solidFill>
                <a:latin typeface="+mn-lt"/>
                <a:ea typeface="+mn-ea"/>
                <a:cs typeface="+mn-cs"/>
              </a:defRPr>
            </a:lvl4pPr>
            <a:lvl5pPr marL="0" indent="0" algn="l" defTabSz="566991" rtl="0" eaLnBrk="1" latinLnBrk="0" hangingPunct="1">
              <a:lnSpc>
                <a:spcPct val="101000"/>
              </a:lnSpc>
              <a:spcBef>
                <a:spcPts val="496"/>
              </a:spcBef>
              <a:buFont typeface="Arial" panose="020B0604020202020204" pitchFamily="34" charset="0"/>
              <a:buNone/>
              <a:defRPr sz="1200" kern="1200">
                <a:solidFill>
                  <a:schemeClr val="accent2"/>
                </a:solidFill>
                <a:latin typeface="+mn-lt"/>
                <a:ea typeface="+mn-ea"/>
                <a:cs typeface="+mn-cs"/>
              </a:defRPr>
            </a:lvl5pPr>
            <a:lvl6pPr marL="1559225" indent="-141748" algn="l" defTabSz="566991"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721" indent="-141748" algn="l" defTabSz="566991"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217" indent="-141748" algn="l" defTabSz="566991"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712" indent="-141748" algn="l" defTabSz="566991"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a:lstStyle>
          <a:p>
            <a:pPr lvl="1"/>
            <a:r>
              <a:rPr lang="fr-FR" sz="900" dirty="0"/>
              <a:t>Juliette Destribats </a:t>
            </a:r>
          </a:p>
          <a:p>
            <a:r>
              <a:rPr lang="fr-FR" sz="900" dirty="0"/>
              <a:t>Tél : +33 1 47 58 97 55</a:t>
            </a:r>
            <a:br>
              <a:rPr lang="fr-FR" sz="900" dirty="0"/>
            </a:br>
            <a:r>
              <a:rPr lang="fr-FR" sz="900" dirty="0"/>
              <a:t>jdestribats@mediametrie.fr</a:t>
            </a:r>
          </a:p>
        </p:txBody>
      </p:sp>
      <p:sp>
        <p:nvSpPr>
          <p:cNvPr id="43" name="Espace réservé du texte 7">
            <a:extLst>
              <a:ext uri="{FF2B5EF4-FFF2-40B4-BE49-F238E27FC236}">
                <a16:creationId xmlns:a16="http://schemas.microsoft.com/office/drawing/2014/main" id="{522B4D22-5FC5-9BEC-E945-E81ECDAC8480}"/>
              </a:ext>
            </a:extLst>
          </p:cNvPr>
          <p:cNvSpPr txBox="1">
            <a:spLocks/>
          </p:cNvSpPr>
          <p:nvPr/>
        </p:nvSpPr>
        <p:spPr>
          <a:xfrm>
            <a:off x="5418119" y="9315974"/>
            <a:ext cx="1313728" cy="183127"/>
          </a:xfrm>
          <a:prstGeom prst="rect">
            <a:avLst/>
          </a:prstGeom>
        </p:spPr>
        <p:txBody>
          <a:bodyPr vert="horz" wrap="square" lIns="0" tIns="0" rIns="0" bIns="0" rtlCol="0">
            <a:spAutoFit/>
          </a:bodyPr>
          <a:lstStyle>
            <a:lvl1pPr marL="0" indent="0" algn="l" defTabSz="566991" rtl="0" eaLnBrk="1" latinLnBrk="0" hangingPunct="1">
              <a:lnSpc>
                <a:spcPct val="85000"/>
              </a:lnSpc>
              <a:spcBef>
                <a:spcPts val="0"/>
              </a:spcBef>
              <a:buFont typeface="Arial" panose="020B0604020202020204" pitchFamily="34" charset="0"/>
              <a:buNone/>
              <a:defRPr sz="530" kern="1200">
                <a:solidFill>
                  <a:schemeClr val="tx1"/>
                </a:solidFill>
                <a:latin typeface="+mn-lt"/>
                <a:ea typeface="+mn-ea"/>
                <a:cs typeface="+mn-cs"/>
              </a:defRPr>
            </a:lvl1pPr>
            <a:lvl2pPr marL="0" indent="0" algn="l" defTabSz="566991" rtl="0" eaLnBrk="1" latinLnBrk="0" hangingPunct="1">
              <a:lnSpc>
                <a:spcPct val="101000"/>
              </a:lnSpc>
              <a:spcBef>
                <a:spcPts val="0"/>
              </a:spcBef>
              <a:spcAft>
                <a:spcPts val="0"/>
              </a:spcAft>
              <a:buFont typeface="Wingdings 2" panose="05020102010507070707" pitchFamily="18" charset="2"/>
              <a:buNone/>
              <a:defRPr sz="650" b="1" kern="1200">
                <a:solidFill>
                  <a:schemeClr val="tx1"/>
                </a:solidFill>
                <a:latin typeface="+mn-lt"/>
                <a:ea typeface="+mn-ea"/>
                <a:cs typeface="+mn-cs"/>
              </a:defRPr>
            </a:lvl2pPr>
            <a:lvl3pPr marL="414000" indent="-216000" algn="l" defTabSz="566991" rtl="0" eaLnBrk="1" latinLnBrk="0" hangingPunct="1">
              <a:lnSpc>
                <a:spcPct val="101000"/>
              </a:lnSpc>
              <a:spcBef>
                <a:spcPts val="248"/>
              </a:spcBef>
              <a:buFont typeface="Mediametrie" panose="02000504040000020004" pitchFamily="2" charset="0"/>
              <a:buChar char="—"/>
              <a:defRPr sz="1100" kern="1200">
                <a:solidFill>
                  <a:schemeClr val="tx1"/>
                </a:solidFill>
                <a:latin typeface="+mn-lt"/>
                <a:ea typeface="+mn-ea"/>
                <a:cs typeface="+mn-cs"/>
              </a:defRPr>
            </a:lvl3pPr>
            <a:lvl4pPr marL="0" indent="0" algn="l" defTabSz="566991" rtl="0" eaLnBrk="1" latinLnBrk="0" hangingPunct="1">
              <a:lnSpc>
                <a:spcPct val="101000"/>
              </a:lnSpc>
              <a:spcBef>
                <a:spcPts val="600"/>
              </a:spcBef>
              <a:spcAft>
                <a:spcPts val="600"/>
              </a:spcAft>
              <a:buFont typeface="Arial" panose="020B0604020202020204" pitchFamily="34" charset="0"/>
              <a:buNone/>
              <a:defRPr sz="1300" b="1" kern="1200">
                <a:solidFill>
                  <a:schemeClr val="tx1"/>
                </a:solidFill>
                <a:latin typeface="+mn-lt"/>
                <a:ea typeface="+mn-ea"/>
                <a:cs typeface="+mn-cs"/>
              </a:defRPr>
            </a:lvl4pPr>
            <a:lvl5pPr marL="0" indent="0" algn="l" defTabSz="566991" rtl="0" eaLnBrk="1" latinLnBrk="0" hangingPunct="1">
              <a:lnSpc>
                <a:spcPct val="101000"/>
              </a:lnSpc>
              <a:spcBef>
                <a:spcPts val="496"/>
              </a:spcBef>
              <a:buFont typeface="Arial" panose="020B0604020202020204" pitchFamily="34" charset="0"/>
              <a:buNone/>
              <a:defRPr sz="1200" kern="1200">
                <a:solidFill>
                  <a:schemeClr val="accent2"/>
                </a:solidFill>
                <a:latin typeface="+mn-lt"/>
                <a:ea typeface="+mn-ea"/>
                <a:cs typeface="+mn-cs"/>
              </a:defRPr>
            </a:lvl5pPr>
            <a:lvl6pPr marL="1559225" indent="-141748" algn="l" defTabSz="566991"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721" indent="-141748" algn="l" defTabSz="566991"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217" indent="-141748" algn="l" defTabSz="566991"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712" indent="-141748" algn="l" defTabSz="566991"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a:lstStyle>
          <a:p>
            <a:r>
              <a:rPr lang="en-GB" sz="700" b="1" dirty="0">
                <a:solidFill>
                  <a:schemeClr val="tx1">
                    <a:lumMod val="100000"/>
                  </a:schemeClr>
                </a:solidFill>
                <a:hlinkClick r:id="rId2">
                  <a:extLst>
                    <a:ext uri="{A12FA001-AC4F-418D-AE19-62706E023703}">
                      <ahyp:hlinkClr xmlns:ahyp="http://schemas.microsoft.com/office/drawing/2018/hyperlinkcolor" val="tx"/>
                    </a:ext>
                  </a:extLst>
                </a:hlinkClick>
              </a:rPr>
              <a:t>Media Glossary</a:t>
            </a:r>
            <a:endParaRPr lang="en-GB" sz="700" b="1" dirty="0">
              <a:solidFill>
                <a:schemeClr val="tx1">
                  <a:lumMod val="100000"/>
                </a:schemeClr>
              </a:solidFill>
            </a:endParaRPr>
          </a:p>
          <a:p>
            <a:r>
              <a:rPr lang="en-GB" sz="700" dirty="0"/>
              <a:t>Check out over 500 definitions</a:t>
            </a:r>
          </a:p>
        </p:txBody>
      </p:sp>
      <p:grpSp>
        <p:nvGrpSpPr>
          <p:cNvPr id="44" name="Groupe 43">
            <a:extLst>
              <a:ext uri="{FF2B5EF4-FFF2-40B4-BE49-F238E27FC236}">
                <a16:creationId xmlns:a16="http://schemas.microsoft.com/office/drawing/2014/main" id="{6CA64BD2-A93F-7EB7-D2AE-E8A9199136CE}"/>
              </a:ext>
            </a:extLst>
          </p:cNvPr>
          <p:cNvGrpSpPr/>
          <p:nvPr/>
        </p:nvGrpSpPr>
        <p:grpSpPr>
          <a:xfrm>
            <a:off x="892054" y="8755135"/>
            <a:ext cx="5304959" cy="215444"/>
            <a:chOff x="892054" y="9035057"/>
            <a:chExt cx="5304959" cy="215444"/>
          </a:xfrm>
        </p:grpSpPr>
        <p:sp>
          <p:nvSpPr>
            <p:cNvPr id="45" name="ZoneTexte 44">
              <a:extLst>
                <a:ext uri="{FF2B5EF4-FFF2-40B4-BE49-F238E27FC236}">
                  <a16:creationId xmlns:a16="http://schemas.microsoft.com/office/drawing/2014/main" id="{7CFC3EC6-965F-2B7A-DC55-41D3AD315C5F}"/>
                </a:ext>
              </a:extLst>
            </p:cNvPr>
            <p:cNvSpPr txBox="1"/>
            <p:nvPr/>
          </p:nvSpPr>
          <p:spPr>
            <a:xfrm>
              <a:off x="892054" y="9035057"/>
              <a:ext cx="1200970" cy="215444"/>
            </a:xfrm>
            <a:prstGeom prst="rect">
              <a:avLst/>
            </a:prstGeom>
            <a:noFill/>
          </p:spPr>
          <p:txBody>
            <a:bodyPr wrap="none" rtlCol="0">
              <a:spAutoFit/>
            </a:bodyPr>
            <a:lstStyle/>
            <a:p>
              <a:pPr algn="l"/>
              <a:r>
                <a:rPr lang="fr-FR" sz="800" dirty="0" err="1"/>
                <a:t>Further</a:t>
              </a:r>
              <a:r>
                <a:rPr lang="fr-FR" sz="800" dirty="0"/>
                <a:t> information :</a:t>
              </a:r>
            </a:p>
          </p:txBody>
        </p:sp>
        <p:sp>
          <p:nvSpPr>
            <p:cNvPr id="46" name="ZoneTexte 45">
              <a:extLst>
                <a:ext uri="{FF2B5EF4-FFF2-40B4-BE49-F238E27FC236}">
                  <a16:creationId xmlns:a16="http://schemas.microsoft.com/office/drawing/2014/main" id="{206D78A3-91DC-ED01-82CF-8A34A824C81F}"/>
                </a:ext>
              </a:extLst>
            </p:cNvPr>
            <p:cNvSpPr txBox="1"/>
            <p:nvPr/>
          </p:nvSpPr>
          <p:spPr>
            <a:xfrm>
              <a:off x="3155495" y="9035057"/>
              <a:ext cx="873957" cy="215444"/>
            </a:xfrm>
            <a:prstGeom prst="rect">
              <a:avLst/>
            </a:prstGeom>
            <a:noFill/>
          </p:spPr>
          <p:txBody>
            <a:bodyPr wrap="none" rtlCol="0">
              <a:spAutoFit/>
            </a:bodyPr>
            <a:lstStyle/>
            <a:p>
              <a:pPr algn="l"/>
              <a:r>
                <a:rPr lang="fr-FR" sz="800" dirty="0"/>
                <a:t>@Mediametrie</a:t>
              </a:r>
            </a:p>
          </p:txBody>
        </p:sp>
        <p:sp>
          <p:nvSpPr>
            <p:cNvPr id="47" name="ZoneTexte 46">
              <a:extLst>
                <a:ext uri="{FF2B5EF4-FFF2-40B4-BE49-F238E27FC236}">
                  <a16:creationId xmlns:a16="http://schemas.microsoft.com/office/drawing/2014/main" id="{DE7850EC-8D0B-34E2-12F6-FA856DBCB88D}"/>
                </a:ext>
              </a:extLst>
            </p:cNvPr>
            <p:cNvSpPr txBox="1"/>
            <p:nvPr/>
          </p:nvSpPr>
          <p:spPr>
            <a:xfrm>
              <a:off x="4135818" y="9035057"/>
              <a:ext cx="1149674" cy="215444"/>
            </a:xfrm>
            <a:prstGeom prst="rect">
              <a:avLst/>
            </a:prstGeom>
            <a:noFill/>
          </p:spPr>
          <p:txBody>
            <a:bodyPr wrap="none" rtlCol="0">
              <a:spAutoFit/>
            </a:bodyPr>
            <a:lstStyle/>
            <a:p>
              <a:pPr algn="l"/>
              <a:r>
                <a:rPr lang="fr-FR" sz="800" dirty="0"/>
                <a:t>Mediametrie.officiel</a:t>
              </a:r>
            </a:p>
          </p:txBody>
        </p:sp>
        <p:sp>
          <p:nvSpPr>
            <p:cNvPr id="51" name="ZoneTexte 50">
              <a:extLst>
                <a:ext uri="{FF2B5EF4-FFF2-40B4-BE49-F238E27FC236}">
                  <a16:creationId xmlns:a16="http://schemas.microsoft.com/office/drawing/2014/main" id="{8F099CD4-34C6-6439-8931-854260CA719E}"/>
                </a:ext>
              </a:extLst>
            </p:cNvPr>
            <p:cNvSpPr txBox="1"/>
            <p:nvPr/>
          </p:nvSpPr>
          <p:spPr>
            <a:xfrm>
              <a:off x="5404808" y="9035057"/>
              <a:ext cx="792205" cy="215444"/>
            </a:xfrm>
            <a:prstGeom prst="rect">
              <a:avLst/>
            </a:prstGeom>
            <a:noFill/>
          </p:spPr>
          <p:txBody>
            <a:bodyPr wrap="none" rtlCol="0">
              <a:spAutoFit/>
            </a:bodyPr>
            <a:lstStyle/>
            <a:p>
              <a:pPr algn="l"/>
              <a:r>
                <a:rPr lang="fr-FR" sz="800" dirty="0"/>
                <a:t>Médiamétrie</a:t>
              </a:r>
            </a:p>
          </p:txBody>
        </p:sp>
        <p:pic>
          <p:nvPicPr>
            <p:cNvPr id="53" name="Picture 12" descr="logo linkedin Icône gratuit">
              <a:hlinkClick r:id="rId3"/>
              <a:extLst>
                <a:ext uri="{FF2B5EF4-FFF2-40B4-BE49-F238E27FC236}">
                  <a16:creationId xmlns:a16="http://schemas.microsoft.com/office/drawing/2014/main" id="{718F06AB-4258-5CB0-9EE6-6D39096AA85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77558" y="9064241"/>
              <a:ext cx="173843" cy="173843"/>
            </a:xfrm>
            <a:prstGeom prst="rect">
              <a:avLst/>
            </a:prstGeom>
            <a:noFill/>
            <a:extLst>
              <a:ext uri="{909E8E84-426E-40DD-AFC4-6F175D3DCCD1}">
                <a14:hiddenFill xmlns:a14="http://schemas.microsoft.com/office/drawing/2010/main">
                  <a:solidFill>
                    <a:srgbClr val="FFFFFF"/>
                  </a:solidFill>
                </a14:hiddenFill>
              </a:ext>
            </a:extLst>
          </p:spPr>
        </p:pic>
        <p:pic>
          <p:nvPicPr>
            <p:cNvPr id="54" name="Picture 14">
              <a:hlinkClick r:id="rId5"/>
              <a:extLst>
                <a:ext uri="{FF2B5EF4-FFF2-40B4-BE49-F238E27FC236}">
                  <a16:creationId xmlns:a16="http://schemas.microsoft.com/office/drawing/2014/main" id="{BEDD12C9-DFBB-323B-AB9D-E9A8D51C80A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17536" y="9054513"/>
              <a:ext cx="164624" cy="164624"/>
            </a:xfrm>
            <a:prstGeom prst="rect">
              <a:avLst/>
            </a:prstGeom>
            <a:noFill/>
            <a:extLst>
              <a:ext uri="{909E8E84-426E-40DD-AFC4-6F175D3DCCD1}">
                <a14:hiddenFill xmlns:a14="http://schemas.microsoft.com/office/drawing/2010/main">
                  <a:solidFill>
                    <a:srgbClr val="FFFFFF"/>
                  </a:solidFill>
                </a14:hiddenFill>
              </a:ext>
            </a:extLst>
          </p:spPr>
        </p:pic>
        <p:sp>
          <p:nvSpPr>
            <p:cNvPr id="55" name="ZoneTexte 54">
              <a:extLst>
                <a:ext uri="{FF2B5EF4-FFF2-40B4-BE49-F238E27FC236}">
                  <a16:creationId xmlns:a16="http://schemas.microsoft.com/office/drawing/2014/main" id="{6D85A7E0-D627-0EE2-81BB-B3A72F49B2E6}"/>
                </a:ext>
              </a:extLst>
            </p:cNvPr>
            <p:cNvSpPr txBox="1"/>
            <p:nvPr/>
          </p:nvSpPr>
          <p:spPr>
            <a:xfrm>
              <a:off x="1901587" y="9035057"/>
              <a:ext cx="1159292" cy="215444"/>
            </a:xfrm>
            <a:prstGeom prst="rect">
              <a:avLst/>
            </a:prstGeom>
            <a:noFill/>
          </p:spPr>
          <p:txBody>
            <a:bodyPr wrap="none" rtlCol="0">
              <a:spAutoFit/>
            </a:bodyPr>
            <a:lstStyle/>
            <a:p>
              <a:pPr algn="l"/>
              <a:r>
                <a:rPr lang="fr-FR" sz="800" dirty="0"/>
                <a:t>www.mediametrie.fr</a:t>
              </a:r>
            </a:p>
          </p:txBody>
        </p:sp>
        <p:sp>
          <p:nvSpPr>
            <p:cNvPr id="56" name="Rectangle 55">
              <a:hlinkClick r:id="rId7"/>
              <a:extLst>
                <a:ext uri="{FF2B5EF4-FFF2-40B4-BE49-F238E27FC236}">
                  <a16:creationId xmlns:a16="http://schemas.microsoft.com/office/drawing/2014/main" id="{1217E466-C037-6EB6-C4B7-3CD7C951982E}"/>
                </a:ext>
              </a:extLst>
            </p:cNvPr>
            <p:cNvSpPr/>
            <p:nvPr/>
          </p:nvSpPr>
          <p:spPr>
            <a:xfrm>
              <a:off x="1986296" y="9035057"/>
              <a:ext cx="987031" cy="173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7" name="Rectangle 56">
              <a:hlinkClick r:id="rId8"/>
              <a:extLst>
                <a:ext uri="{FF2B5EF4-FFF2-40B4-BE49-F238E27FC236}">
                  <a16:creationId xmlns:a16="http://schemas.microsoft.com/office/drawing/2014/main" id="{86CAF2ED-A0B7-1E48-A12D-62FC94CFC2CD}"/>
                </a:ext>
              </a:extLst>
            </p:cNvPr>
            <p:cNvSpPr/>
            <p:nvPr/>
          </p:nvSpPr>
          <p:spPr>
            <a:xfrm>
              <a:off x="3221545" y="9035057"/>
              <a:ext cx="794013" cy="2154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Rectangle 57">
              <a:hlinkClick r:id="rId5"/>
              <a:extLst>
                <a:ext uri="{FF2B5EF4-FFF2-40B4-BE49-F238E27FC236}">
                  <a16:creationId xmlns:a16="http://schemas.microsoft.com/office/drawing/2014/main" id="{8265780C-372F-4815-8C2B-0F0AE982360F}"/>
                </a:ext>
              </a:extLst>
            </p:cNvPr>
            <p:cNvSpPr/>
            <p:nvPr/>
          </p:nvSpPr>
          <p:spPr>
            <a:xfrm>
              <a:off x="4211596" y="9035057"/>
              <a:ext cx="1004053" cy="173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9" name="Rectangle 58">
              <a:hlinkClick r:id="rId3"/>
              <a:extLst>
                <a:ext uri="{FF2B5EF4-FFF2-40B4-BE49-F238E27FC236}">
                  <a16:creationId xmlns:a16="http://schemas.microsoft.com/office/drawing/2014/main" id="{3C79649C-FDEB-CE40-40DE-01584B0A7296}"/>
                </a:ext>
              </a:extLst>
            </p:cNvPr>
            <p:cNvSpPr/>
            <p:nvPr/>
          </p:nvSpPr>
          <p:spPr>
            <a:xfrm>
              <a:off x="5493060" y="9035057"/>
              <a:ext cx="703953" cy="2132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61" name="Graphique 60">
            <a:hlinkClick r:id="rId9"/>
            <a:extLst>
              <a:ext uri="{FF2B5EF4-FFF2-40B4-BE49-F238E27FC236}">
                <a16:creationId xmlns:a16="http://schemas.microsoft.com/office/drawing/2014/main" id="{4B0AA30C-D970-E41F-B0F2-A78B1527963D}"/>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136963" y="9278654"/>
            <a:ext cx="258372" cy="262378"/>
          </a:xfrm>
          <a:prstGeom prst="rect">
            <a:avLst/>
          </a:prstGeom>
        </p:spPr>
      </p:pic>
      <p:pic>
        <p:nvPicPr>
          <p:cNvPr id="35" name="Picture 2" descr="X Logo, symbol, meaning, history, PNG, brand">
            <a:hlinkClick r:id="rId8"/>
            <a:extLst>
              <a:ext uri="{FF2B5EF4-FFF2-40B4-BE49-F238E27FC236}">
                <a16:creationId xmlns:a16="http://schemas.microsoft.com/office/drawing/2014/main" id="{DE911CF5-06ED-4093-A235-93539D012C00}"/>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89640" y="8773316"/>
            <a:ext cx="303478" cy="170730"/>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a:extLst>
              <a:ext uri="{FF2B5EF4-FFF2-40B4-BE49-F238E27FC236}">
                <a16:creationId xmlns:a16="http://schemas.microsoft.com/office/drawing/2014/main" id="{7D7A276F-9AE0-48EE-1EE6-D8C8D6C96A0A}"/>
              </a:ext>
            </a:extLst>
          </p:cNvPr>
          <p:cNvSpPr/>
          <p:nvPr/>
        </p:nvSpPr>
        <p:spPr>
          <a:xfrm>
            <a:off x="2073916" y="1505830"/>
            <a:ext cx="4762427" cy="1631216"/>
          </a:xfrm>
          <a:prstGeom prst="rect">
            <a:avLst/>
          </a:prstGeom>
        </p:spPr>
        <p:txBody>
          <a:bodyPr wrap="square">
            <a:spAutoFit/>
          </a:bodyPr>
          <a:lstStyle/>
          <a:p>
            <a:r>
              <a:rPr lang="fr-FR" sz="1000" b="1" dirty="0">
                <a:solidFill>
                  <a:srgbClr val="1E50E0"/>
                </a:solidFill>
              </a:rPr>
              <a:t>Audience in </a:t>
            </a:r>
            <a:r>
              <a:rPr lang="fr-FR" sz="1000" b="1" dirty="0" err="1">
                <a:solidFill>
                  <a:srgbClr val="1E50E0"/>
                </a:solidFill>
              </a:rPr>
              <a:t>Viewing</a:t>
            </a:r>
            <a:r>
              <a:rPr lang="fr-FR" sz="1000" b="1" dirty="0">
                <a:solidFill>
                  <a:srgbClr val="1E50E0"/>
                </a:solidFill>
              </a:rPr>
              <a:t> </a:t>
            </a:r>
            <a:r>
              <a:rPr lang="fr-FR" sz="1000" b="1" dirty="0" err="1">
                <a:solidFill>
                  <a:srgbClr val="1E50E0"/>
                </a:solidFill>
              </a:rPr>
              <a:t>days</a:t>
            </a:r>
            <a:r>
              <a:rPr lang="fr-FR" sz="1000" dirty="0">
                <a:latin typeface="Mediametrie" pitchFamily="2" charset="0"/>
              </a:rPr>
              <a:t>:</a:t>
            </a:r>
            <a:r>
              <a:rPr lang="fr-FR" sz="1000" dirty="0">
                <a:solidFill>
                  <a:srgbClr val="6E5F5F"/>
                </a:solidFill>
                <a:latin typeface="Mediametrie" pitchFamily="2" charset="0"/>
              </a:rPr>
              <a:t> </a:t>
            </a:r>
            <a:r>
              <a:rPr lang="fr-FR" sz="1000" dirty="0">
                <a:latin typeface="Mediametrie" pitchFamily="2" charset="0"/>
              </a:rPr>
              <a:t>total audiences of programmes </a:t>
            </a:r>
            <a:r>
              <a:rPr lang="fr-FR" sz="1000" dirty="0" err="1">
                <a:latin typeface="Mediametrie" pitchFamily="2" charset="0"/>
              </a:rPr>
              <a:t>viewed</a:t>
            </a:r>
            <a:r>
              <a:rPr lang="fr-FR" sz="1000" dirty="0">
                <a:latin typeface="Mediametrie" pitchFamily="2" charset="0"/>
              </a:rPr>
              <a:t> live, </a:t>
            </a:r>
            <a:r>
              <a:rPr lang="fr-FR" sz="1000" dirty="0" err="1">
                <a:latin typeface="Mediametrie" pitchFamily="2" charset="0"/>
              </a:rPr>
              <a:t>private</a:t>
            </a:r>
            <a:r>
              <a:rPr lang="fr-FR" sz="1000" dirty="0">
                <a:latin typeface="Mediametrie" pitchFamily="2" charset="0"/>
              </a:rPr>
              <a:t> time-</a:t>
            </a:r>
            <a:r>
              <a:rPr lang="fr-FR" sz="1000" dirty="0" err="1">
                <a:latin typeface="Mediametrie" pitchFamily="2" charset="0"/>
              </a:rPr>
              <a:t>shifted</a:t>
            </a:r>
            <a:r>
              <a:rPr lang="fr-FR" sz="1000" dirty="0">
                <a:latin typeface="Mediametrie" pitchFamily="2" charset="0"/>
              </a:rPr>
              <a:t>, </a:t>
            </a:r>
            <a:r>
              <a:rPr lang="fr-FR" sz="1000" dirty="0" err="1">
                <a:latin typeface="Mediametrie" pitchFamily="2" charset="0"/>
              </a:rPr>
              <a:t>preview</a:t>
            </a:r>
            <a:r>
              <a:rPr lang="fr-FR" sz="1000" dirty="0">
                <a:latin typeface="Mediametrie" pitchFamily="2" charset="0"/>
              </a:rPr>
              <a:t> and on replay on a </a:t>
            </a:r>
            <a:r>
              <a:rPr lang="fr-FR" sz="1000" dirty="0" err="1">
                <a:latin typeface="Mediametrie" pitchFamily="2" charset="0"/>
              </a:rPr>
              <a:t>given</a:t>
            </a:r>
            <a:r>
              <a:rPr lang="fr-FR" sz="1000" dirty="0">
                <a:latin typeface="Mediametrie" pitchFamily="2" charset="0"/>
              </a:rPr>
              <a:t> </a:t>
            </a:r>
            <a:r>
              <a:rPr lang="fr-FR" sz="1000" dirty="0" err="1">
                <a:latin typeface="Mediametrie" pitchFamily="2" charset="0"/>
              </a:rPr>
              <a:t>day</a:t>
            </a:r>
            <a:r>
              <a:rPr lang="fr-FR" sz="1000" dirty="0">
                <a:latin typeface="Mediametrie" pitchFamily="2" charset="0"/>
              </a:rPr>
              <a:t>, </a:t>
            </a:r>
            <a:r>
              <a:rPr lang="fr-FR" sz="1000" dirty="0" err="1">
                <a:latin typeface="Mediametrie" pitchFamily="2" charset="0"/>
              </a:rPr>
              <a:t>regardless</a:t>
            </a:r>
            <a:r>
              <a:rPr lang="fr-FR" sz="1000" dirty="0">
                <a:latin typeface="Mediametrie" pitchFamily="2" charset="0"/>
              </a:rPr>
              <a:t> of the original live broadcast date of the programmes </a:t>
            </a:r>
            <a:r>
              <a:rPr lang="fr-FR" sz="1000" dirty="0" err="1">
                <a:latin typeface="Mediametrie" pitchFamily="2" charset="0"/>
              </a:rPr>
              <a:t>caught</a:t>
            </a:r>
            <a:r>
              <a:rPr lang="fr-FR" sz="1000" dirty="0">
                <a:latin typeface="Mediametrie" pitchFamily="2" charset="0"/>
              </a:rPr>
              <a:t> up </a:t>
            </a:r>
            <a:r>
              <a:rPr lang="fr-FR" sz="1000" dirty="0" err="1">
                <a:latin typeface="Mediametrie" pitchFamily="2" charset="0"/>
              </a:rPr>
              <a:t>with</a:t>
            </a:r>
            <a:r>
              <a:rPr lang="fr-FR" sz="1000" dirty="0">
                <a:latin typeface="Mediametrie" pitchFamily="2" charset="0"/>
              </a:rPr>
              <a:t>.</a:t>
            </a:r>
          </a:p>
          <a:p>
            <a:pPr lvl="0"/>
            <a:endParaRPr lang="fr-FR" sz="1000" dirty="0">
              <a:solidFill>
                <a:prstClr val="black"/>
              </a:solidFill>
            </a:endParaRPr>
          </a:p>
          <a:p>
            <a:r>
              <a:rPr lang="fr-FR" sz="1000" b="1" dirty="0">
                <a:solidFill>
                  <a:srgbClr val="1E50E0"/>
                </a:solidFill>
                <a:latin typeface="Mediametrie" pitchFamily="2" charset="0"/>
              </a:rPr>
              <a:t>Weekly </a:t>
            </a:r>
            <a:r>
              <a:rPr lang="fr-FR" sz="1000" b="1" dirty="0" err="1">
                <a:solidFill>
                  <a:srgbClr val="1E50E0"/>
                </a:solidFill>
                <a:latin typeface="Mediametrie" pitchFamily="2" charset="0"/>
              </a:rPr>
              <a:t>coverage</a:t>
            </a:r>
            <a:r>
              <a:rPr lang="fr-FR" sz="1000" dirty="0">
                <a:latin typeface="Mediametrie" pitchFamily="2" charset="0"/>
              </a:rPr>
              <a:t>: </a:t>
            </a:r>
            <a:r>
              <a:rPr lang="en-US" sz="1000" dirty="0">
                <a:latin typeface="Mediametrie" pitchFamily="2" charset="0"/>
              </a:rPr>
              <a:t>number of individuals who had at least one contact with the television medium during the week. regardless of the duration of this contact.</a:t>
            </a:r>
            <a:endParaRPr lang="fr-FR" sz="1000" b="1" dirty="0">
              <a:latin typeface="Mediametrie" pitchFamily="2" charset="0"/>
            </a:endParaRPr>
          </a:p>
          <a:p>
            <a:pPr lvl="0"/>
            <a:endParaRPr lang="fr-FR" sz="1000" b="1" dirty="0">
              <a:solidFill>
                <a:srgbClr val="1E50E0"/>
              </a:solidFill>
            </a:endParaRPr>
          </a:p>
          <a:p>
            <a:r>
              <a:rPr lang="fr-FR" sz="1000" b="1" dirty="0">
                <a:solidFill>
                  <a:srgbClr val="1E50E0"/>
                </a:solidFill>
              </a:rPr>
              <a:t>Audience </a:t>
            </a:r>
            <a:r>
              <a:rPr lang="fr-FR" sz="1000" b="1" dirty="0" err="1">
                <a:solidFill>
                  <a:srgbClr val="1E50E0"/>
                </a:solidFill>
              </a:rPr>
              <a:t>share</a:t>
            </a:r>
            <a:r>
              <a:rPr lang="fr-FR" sz="1000" b="1" dirty="0">
                <a:solidFill>
                  <a:srgbClr val="1E50E0"/>
                </a:solidFill>
              </a:rPr>
              <a:t> in percentage</a:t>
            </a:r>
            <a:r>
              <a:rPr lang="fr-FR" sz="1000" dirty="0">
                <a:solidFill>
                  <a:prstClr val="black"/>
                </a:solidFill>
              </a:rPr>
              <a:t>: </a:t>
            </a:r>
            <a:r>
              <a:rPr lang="fr-FR" sz="1000" dirty="0" err="1">
                <a:latin typeface="Mediametrie" pitchFamily="2" charset="0"/>
              </a:rPr>
              <a:t>share</a:t>
            </a:r>
            <a:r>
              <a:rPr lang="fr-FR" sz="1000" dirty="0">
                <a:latin typeface="Mediametrie" pitchFamily="2" charset="0"/>
              </a:rPr>
              <a:t> </a:t>
            </a:r>
            <a:r>
              <a:rPr lang="fr-FR" sz="1000" dirty="0" err="1">
                <a:latin typeface="Mediametrie" pitchFamily="2" charset="0"/>
              </a:rPr>
              <a:t>that</a:t>
            </a:r>
            <a:r>
              <a:rPr lang="fr-FR" sz="1000" dirty="0">
                <a:latin typeface="Mediametrie" pitchFamily="2" charset="0"/>
              </a:rPr>
              <a:t> </a:t>
            </a:r>
            <a:r>
              <a:rPr lang="fr-FR" sz="1000" dirty="0" err="1">
                <a:latin typeface="Mediametrie" pitchFamily="2" charset="0"/>
              </a:rPr>
              <a:t>represents</a:t>
            </a:r>
            <a:r>
              <a:rPr lang="fr-FR" sz="1000" dirty="0">
                <a:latin typeface="Mediametrie" pitchFamily="2" charset="0"/>
              </a:rPr>
              <a:t> the </a:t>
            </a:r>
            <a:r>
              <a:rPr lang="fr-FR" sz="1000" dirty="0" err="1">
                <a:latin typeface="Mediametrie" pitchFamily="2" charset="0"/>
              </a:rPr>
              <a:t>viewing</a:t>
            </a:r>
            <a:r>
              <a:rPr lang="fr-FR" sz="1000" dirty="0">
                <a:latin typeface="Mediametrie" pitchFamily="2" charset="0"/>
              </a:rPr>
              <a:t> time for a </a:t>
            </a:r>
            <a:r>
              <a:rPr lang="fr-FR" sz="1000" dirty="0" err="1">
                <a:latin typeface="Mediametrie" pitchFamily="2" charset="0"/>
              </a:rPr>
              <a:t>channel</a:t>
            </a:r>
            <a:r>
              <a:rPr lang="fr-FR" sz="1000" dirty="0">
                <a:latin typeface="Mediametrie" pitchFamily="2" charset="0"/>
              </a:rPr>
              <a:t> over the total </a:t>
            </a:r>
            <a:r>
              <a:rPr lang="fr-FR" sz="1000" dirty="0" err="1">
                <a:latin typeface="Mediametrie" pitchFamily="2" charset="0"/>
              </a:rPr>
              <a:t>viewing</a:t>
            </a:r>
            <a:r>
              <a:rPr lang="fr-FR" sz="1000" dirty="0">
                <a:latin typeface="Mediametrie" pitchFamily="2" charset="0"/>
              </a:rPr>
              <a:t> time for </a:t>
            </a:r>
            <a:r>
              <a:rPr lang="fr-FR" sz="1000" dirty="0" err="1">
                <a:latin typeface="Mediametrie" pitchFamily="2" charset="0"/>
              </a:rPr>
              <a:t>television</a:t>
            </a:r>
            <a:r>
              <a:rPr lang="fr-FR" sz="1000" dirty="0">
                <a:latin typeface="Mediametrie" pitchFamily="2" charset="0"/>
              </a:rPr>
              <a:t> media.</a:t>
            </a:r>
          </a:p>
        </p:txBody>
      </p:sp>
      <p:grpSp>
        <p:nvGrpSpPr>
          <p:cNvPr id="13" name="Groupe 12">
            <a:extLst>
              <a:ext uri="{FF2B5EF4-FFF2-40B4-BE49-F238E27FC236}">
                <a16:creationId xmlns:a16="http://schemas.microsoft.com/office/drawing/2014/main" id="{BD38D94E-5BA1-E1EA-75B4-5AC34A1516FD}"/>
              </a:ext>
            </a:extLst>
          </p:cNvPr>
          <p:cNvGrpSpPr/>
          <p:nvPr/>
        </p:nvGrpSpPr>
        <p:grpSpPr>
          <a:xfrm>
            <a:off x="839272" y="1523484"/>
            <a:ext cx="1252395" cy="249348"/>
            <a:chOff x="698451" y="5002285"/>
            <a:chExt cx="1252395" cy="249348"/>
          </a:xfrm>
        </p:grpSpPr>
        <p:sp>
          <p:nvSpPr>
            <p:cNvPr id="14" name="Rectangle 13">
              <a:extLst>
                <a:ext uri="{FF2B5EF4-FFF2-40B4-BE49-F238E27FC236}">
                  <a16:creationId xmlns:a16="http://schemas.microsoft.com/office/drawing/2014/main" id="{B10783A8-A824-B30E-9347-426AFB4670CE}"/>
                </a:ext>
              </a:extLst>
            </p:cNvPr>
            <p:cNvSpPr/>
            <p:nvPr/>
          </p:nvSpPr>
          <p:spPr>
            <a:xfrm>
              <a:off x="983586" y="5023087"/>
              <a:ext cx="967260" cy="184666"/>
            </a:xfrm>
            <a:prstGeom prst="rect">
              <a:avLst/>
            </a:prstGeom>
          </p:spPr>
          <p:txBody>
            <a:bodyPr wrap="square" lIns="0" tIns="0" rIns="0" bIns="0">
              <a:spAutoFit/>
            </a:bodyPr>
            <a:lstStyle/>
            <a:p>
              <a:r>
                <a:rPr lang="fr-FR" sz="1200" b="1" dirty="0" err="1">
                  <a:solidFill>
                    <a:srgbClr val="1E50E0"/>
                  </a:solidFill>
                </a:rPr>
                <a:t>Definitions</a:t>
              </a:r>
              <a:endParaRPr lang="fr-FR" sz="1200" b="1" dirty="0">
                <a:solidFill>
                  <a:srgbClr val="1E50E0"/>
                </a:solidFill>
              </a:endParaRPr>
            </a:p>
          </p:txBody>
        </p:sp>
        <p:pic>
          <p:nvPicPr>
            <p:cNvPr id="15" name="Image 14">
              <a:extLst>
                <a:ext uri="{FF2B5EF4-FFF2-40B4-BE49-F238E27FC236}">
                  <a16:creationId xmlns:a16="http://schemas.microsoft.com/office/drawing/2014/main" id="{161B7F4B-0CA6-C8C6-FC85-1E4A1C37F0B1}"/>
                </a:ext>
              </a:extLst>
            </p:cNvPr>
            <p:cNvPicPr>
              <a:picLocks noChangeAspect="1"/>
            </p:cNvPicPr>
            <p:nvPr/>
          </p:nvPicPr>
          <p:blipFill>
            <a:blip r:embed="rId13"/>
            <a:stretch>
              <a:fillRect/>
            </a:stretch>
          </p:blipFill>
          <p:spPr>
            <a:xfrm>
              <a:off x="698451" y="5002285"/>
              <a:ext cx="216102" cy="249348"/>
            </a:xfrm>
            <a:prstGeom prst="rect">
              <a:avLst/>
            </a:prstGeom>
          </p:spPr>
        </p:pic>
      </p:grpSp>
      <p:grpSp>
        <p:nvGrpSpPr>
          <p:cNvPr id="16" name="Groupe 15">
            <a:extLst>
              <a:ext uri="{FF2B5EF4-FFF2-40B4-BE49-F238E27FC236}">
                <a16:creationId xmlns:a16="http://schemas.microsoft.com/office/drawing/2014/main" id="{6AA77D7D-4187-57A7-E236-F2194B41F41A}"/>
              </a:ext>
            </a:extLst>
          </p:cNvPr>
          <p:cNvGrpSpPr/>
          <p:nvPr/>
        </p:nvGrpSpPr>
        <p:grpSpPr>
          <a:xfrm>
            <a:off x="799927" y="3521222"/>
            <a:ext cx="5995646" cy="2978614"/>
            <a:chOff x="799927" y="3497817"/>
            <a:chExt cx="5995646" cy="3097524"/>
          </a:xfrm>
        </p:grpSpPr>
        <p:sp>
          <p:nvSpPr>
            <p:cNvPr id="17" name="Rectangle 16">
              <a:extLst>
                <a:ext uri="{FF2B5EF4-FFF2-40B4-BE49-F238E27FC236}">
                  <a16:creationId xmlns:a16="http://schemas.microsoft.com/office/drawing/2014/main" id="{147B42CA-567B-5768-C8EB-DD1A1736C1F2}"/>
                </a:ext>
              </a:extLst>
            </p:cNvPr>
            <p:cNvSpPr/>
            <p:nvPr/>
          </p:nvSpPr>
          <p:spPr>
            <a:xfrm>
              <a:off x="799927" y="3497817"/>
              <a:ext cx="5995646" cy="3097524"/>
            </a:xfrm>
            <a:prstGeom prst="rect">
              <a:avLst/>
            </a:prstGeom>
            <a:noFill/>
            <a:ln>
              <a:solidFill>
                <a:srgbClr val="FE4816"/>
              </a:solidFill>
            </a:ln>
          </p:spPr>
          <p:style>
            <a:lnRef idx="2">
              <a:schemeClr val="accent1">
                <a:shade val="50000"/>
              </a:schemeClr>
            </a:lnRef>
            <a:fillRef idx="1">
              <a:schemeClr val="accent1"/>
            </a:fillRef>
            <a:effectRef idx="0">
              <a:schemeClr val="accent1"/>
            </a:effectRef>
            <a:fontRef idx="minor">
              <a:schemeClr val="lt1"/>
            </a:fontRef>
          </p:style>
          <p:txBody>
            <a:bodyPr lIns="251999" tIns="251999" rIns="251999" bIns="251999" rtlCol="0" anchor="ctr"/>
            <a:lstStyle/>
            <a:p>
              <a:pPr>
                <a:lnSpc>
                  <a:spcPct val="107000"/>
                </a:lnSpc>
                <a:spcAft>
                  <a:spcPts val="800"/>
                </a:spcAft>
              </a:pPr>
              <a:r>
                <a:rPr lang="fr-FR" sz="1000" dirty="0">
                  <a:solidFill>
                    <a:schemeClr val="tx1"/>
                  </a:solidFill>
                </a:rPr>
                <a:t>The </a:t>
              </a:r>
              <a:r>
                <a:rPr lang="fr-FR" sz="1000" b="1" dirty="0">
                  <a:solidFill>
                    <a:schemeClr val="tx1"/>
                  </a:solidFill>
                </a:rPr>
                <a:t>Weekly Médiamat </a:t>
              </a:r>
              <a:r>
                <a:rPr lang="fr-FR" sz="1000" dirty="0" err="1">
                  <a:solidFill>
                    <a:schemeClr val="tx1"/>
                  </a:solidFill>
                </a:rPr>
                <a:t>is</a:t>
              </a:r>
              <a:r>
                <a:rPr lang="fr-FR" sz="1000" dirty="0">
                  <a:solidFill>
                    <a:schemeClr val="tx1"/>
                  </a:solidFill>
                </a:rPr>
                <a:t> part of </a:t>
              </a:r>
              <a:r>
                <a:rPr lang="fr-FR" sz="1000" dirty="0" err="1">
                  <a:solidFill>
                    <a:schemeClr val="tx1"/>
                  </a:solidFill>
                </a:rPr>
                <a:t>Médiamétrie’s</a:t>
              </a:r>
              <a:r>
                <a:rPr lang="fr-FR" sz="1000" dirty="0">
                  <a:solidFill>
                    <a:schemeClr val="tx1"/>
                  </a:solidFill>
                </a:rPr>
                <a:t>                          </a:t>
              </a:r>
              <a:r>
                <a:rPr lang="fr-FR" sz="1000" dirty="0" err="1">
                  <a:solidFill>
                    <a:schemeClr val="tx1"/>
                  </a:solidFill>
                </a:rPr>
                <a:t>offering</a:t>
              </a:r>
              <a:r>
                <a:rPr lang="fr-FR" sz="1000" dirty="0">
                  <a:solidFill>
                    <a:schemeClr val="tx1"/>
                  </a:solidFill>
                </a:rPr>
                <a:t>.</a:t>
              </a:r>
            </a:p>
            <a:p>
              <a:pPr>
                <a:lnSpc>
                  <a:spcPct val="107000"/>
                </a:lnSpc>
                <a:spcAft>
                  <a:spcPts val="800"/>
                </a:spcAft>
              </a:pPr>
              <a:br>
                <a:rPr lang="fr-FR" sz="1000" dirty="0">
                  <a:solidFill>
                    <a:schemeClr val="tx1"/>
                  </a:solidFill>
                </a:rPr>
              </a:br>
              <a:r>
                <a:rPr lang="en-US" sz="1000" b="1" dirty="0" err="1">
                  <a:solidFill>
                    <a:srgbClr val="1E50E0"/>
                  </a:solidFill>
                </a:rPr>
                <a:t>Médiamat</a:t>
              </a:r>
              <a:r>
                <a:rPr lang="en-US" sz="1000" dirty="0">
                  <a:solidFill>
                    <a:schemeClr val="tx1"/>
                  </a:solidFill>
                </a:rPr>
                <a:t>. the benchmark in television audience measurement in France. provides daily </a:t>
              </a:r>
              <a:r>
                <a:rPr lang="en-US" sz="1000" b="1" dirty="0">
                  <a:solidFill>
                    <a:srgbClr val="1E50E0"/>
                  </a:solidFill>
                </a:rPr>
                <a:t>audience figures for </a:t>
              </a:r>
              <a:r>
                <a:rPr lang="en-US" sz="1000" b="1" dirty="0" err="1">
                  <a:solidFill>
                    <a:srgbClr val="1E50E0"/>
                  </a:solidFill>
                </a:rPr>
                <a:t>programmes</a:t>
              </a:r>
              <a:r>
                <a:rPr lang="en-US" sz="1000" b="1" dirty="0">
                  <a:solidFill>
                    <a:srgbClr val="1E50E0"/>
                  </a:solidFill>
                </a:rPr>
                <a:t> watched anywhere, on any screen, live, </a:t>
              </a:r>
              <a:r>
                <a:rPr lang="en-US" sz="1000" b="1" dirty="0" err="1">
                  <a:solidFill>
                    <a:srgbClr val="1E50E0"/>
                  </a:solidFill>
                </a:rPr>
                <a:t>timeshifted</a:t>
              </a:r>
              <a:r>
                <a:rPr lang="en-US" sz="1000" b="1" dirty="0">
                  <a:solidFill>
                    <a:srgbClr val="1E50E0"/>
                  </a:solidFill>
                </a:rPr>
                <a:t>, on replay or preview</a:t>
              </a:r>
              <a:r>
                <a:rPr lang="en-US" sz="1000" b="1" dirty="0">
                  <a:solidFill>
                    <a:schemeClr val="tx1"/>
                  </a:solidFill>
                </a:rPr>
                <a:t>,</a:t>
              </a:r>
              <a:r>
                <a:rPr lang="en-US" sz="1000" dirty="0">
                  <a:solidFill>
                    <a:schemeClr val="tx1"/>
                  </a:solidFill>
                </a:rPr>
                <a:t> by all French people aged 4 and over, i.e. </a:t>
              </a:r>
              <a:r>
                <a:rPr lang="en-US" sz="1000" b="1" dirty="0">
                  <a:solidFill>
                    <a:srgbClr val="1E50E0"/>
                  </a:solidFill>
                </a:rPr>
                <a:t>63.1 million </a:t>
              </a:r>
              <a:r>
                <a:rPr lang="en-US" sz="1000" dirty="0">
                  <a:solidFill>
                    <a:schemeClr val="tx1"/>
                  </a:solidFill>
                </a:rPr>
                <a:t>individuals. </a:t>
              </a:r>
            </a:p>
            <a:p>
              <a:pPr>
                <a:lnSpc>
                  <a:spcPct val="107000"/>
                </a:lnSpc>
                <a:spcAft>
                  <a:spcPts val="800"/>
                </a:spcAft>
              </a:pPr>
              <a:r>
                <a:rPr lang="en-US" sz="1000" dirty="0">
                  <a:solidFill>
                    <a:schemeClr val="tx1"/>
                  </a:solidFill>
                </a:rPr>
                <a:t>The measurement is based on </a:t>
              </a:r>
              <a:r>
                <a:rPr lang="en-US" sz="1000" b="1" dirty="0">
                  <a:solidFill>
                    <a:srgbClr val="1E50E0"/>
                  </a:solidFill>
                </a:rPr>
                <a:t>2 representative panels </a:t>
              </a:r>
              <a:r>
                <a:rPr lang="en-US" sz="1000" dirty="0">
                  <a:solidFill>
                    <a:schemeClr val="tx1"/>
                  </a:solidFill>
                </a:rPr>
                <a:t>: </a:t>
              </a:r>
            </a:p>
            <a:p>
              <a:pPr marL="171450" indent="-171450">
                <a:lnSpc>
                  <a:spcPct val="107000"/>
                </a:lnSpc>
                <a:spcAft>
                  <a:spcPts val="800"/>
                </a:spcAft>
                <a:buFontTx/>
                <a:buChar char="-"/>
              </a:pPr>
              <a:r>
                <a:rPr lang="en-US" sz="1000" dirty="0">
                  <a:solidFill>
                    <a:schemeClr val="tx1"/>
                  </a:solidFill>
                </a:rPr>
                <a:t>A first panel of around </a:t>
              </a:r>
              <a:r>
                <a:rPr lang="en-US" sz="1000" b="1" dirty="0">
                  <a:solidFill>
                    <a:srgbClr val="1E50E0"/>
                  </a:solidFill>
                </a:rPr>
                <a:t>12.000 individuals </a:t>
              </a:r>
              <a:r>
                <a:rPr lang="en-US" sz="1000" dirty="0">
                  <a:solidFill>
                    <a:schemeClr val="tx1"/>
                  </a:solidFill>
                </a:rPr>
                <a:t>in </a:t>
              </a:r>
              <a:r>
                <a:rPr lang="en-US" sz="1000" b="1" dirty="0">
                  <a:solidFill>
                    <a:srgbClr val="1E50E0"/>
                  </a:solidFill>
                </a:rPr>
                <a:t>5.500 households</a:t>
              </a:r>
              <a:r>
                <a:rPr lang="en-US" sz="1000" dirty="0">
                  <a:solidFill>
                    <a:schemeClr val="tx1"/>
                  </a:solidFill>
                </a:rPr>
                <a:t>. comprising :</a:t>
              </a:r>
            </a:p>
            <a:p>
              <a:pPr marL="171450" indent="-171450">
                <a:lnSpc>
                  <a:spcPct val="107000"/>
                </a:lnSpc>
                <a:spcAft>
                  <a:spcPts val="800"/>
                </a:spcAft>
                <a:buFont typeface="Arial" panose="020B0604020202020204" pitchFamily="34" charset="0"/>
                <a:buChar char="•"/>
              </a:pPr>
              <a:r>
                <a:rPr lang="en-US" sz="1000" dirty="0">
                  <a:solidFill>
                    <a:schemeClr val="tx1"/>
                  </a:solidFill>
                </a:rPr>
                <a:t>5.000 households equipped with home TV sets. each connected to a fixed </a:t>
              </a:r>
              <a:r>
                <a:rPr lang="en-US" sz="1000" dirty="0" err="1">
                  <a:solidFill>
                    <a:schemeClr val="tx1"/>
                  </a:solidFill>
                </a:rPr>
                <a:t>audimeter</a:t>
              </a:r>
              <a:r>
                <a:rPr lang="en-US" sz="1000" dirty="0">
                  <a:solidFill>
                    <a:schemeClr val="tx1"/>
                  </a:solidFill>
                </a:rPr>
                <a:t>. the source of home TV audience measurement </a:t>
              </a:r>
            </a:p>
            <a:p>
              <a:pPr marL="171450" indent="-171450">
                <a:lnSpc>
                  <a:spcPct val="107000"/>
                </a:lnSpc>
                <a:spcAft>
                  <a:spcPts val="800"/>
                </a:spcAft>
                <a:buFont typeface="Arial" panose="020B0604020202020204" pitchFamily="34" charset="0"/>
                <a:buChar char="•"/>
              </a:pPr>
              <a:r>
                <a:rPr lang="en-US" sz="1000" dirty="0">
                  <a:solidFill>
                    <a:schemeClr val="tx1"/>
                  </a:solidFill>
                </a:rPr>
                <a:t>500 households without home TV sets</a:t>
              </a:r>
            </a:p>
            <a:p>
              <a:pPr>
                <a:lnSpc>
                  <a:spcPct val="107000"/>
                </a:lnSpc>
                <a:spcAft>
                  <a:spcPts val="800"/>
                </a:spcAft>
              </a:pPr>
              <a:r>
                <a:rPr lang="en-US" sz="1000" dirty="0">
                  <a:solidFill>
                    <a:schemeClr val="tx1"/>
                  </a:solidFill>
                </a:rPr>
                <a:t>-    A second panel of around </a:t>
              </a:r>
              <a:r>
                <a:rPr lang="en-US" sz="1000" b="1" dirty="0">
                  <a:solidFill>
                    <a:srgbClr val="1E50E0"/>
                  </a:solidFill>
                </a:rPr>
                <a:t>5.000 individuals </a:t>
              </a:r>
              <a:r>
                <a:rPr lang="en-US" sz="1000" dirty="0">
                  <a:solidFill>
                    <a:schemeClr val="tx1"/>
                  </a:solidFill>
                </a:rPr>
                <a:t>carrying a </a:t>
              </a:r>
              <a:r>
                <a:rPr lang="en-US" sz="1000" b="1" dirty="0">
                  <a:solidFill>
                    <a:srgbClr val="1E50E0"/>
                  </a:solidFill>
                </a:rPr>
                <a:t>personal portable meter </a:t>
              </a:r>
              <a:r>
                <a:rPr lang="en-US" sz="1000" dirty="0">
                  <a:solidFill>
                    <a:schemeClr val="tx1"/>
                  </a:solidFill>
                </a:rPr>
                <a:t>to measure TV audiences out of home (all screens) and on Internet screens at home. These audiences are then attributed to the individuals in the first panel by statistical fusion.</a:t>
              </a:r>
              <a:endParaRPr lang="fr-FR" sz="1000" dirty="0">
                <a:solidFill>
                  <a:schemeClr val="tx1"/>
                </a:solidFill>
              </a:endParaRPr>
            </a:p>
          </p:txBody>
        </p:sp>
        <p:pic>
          <p:nvPicPr>
            <p:cNvPr id="18" name="Image 17" descr="Une image contenant capture d’écran, Police, Graphique, conception&#10;&#10;Description générée automatiquement">
              <a:extLst>
                <a:ext uri="{FF2B5EF4-FFF2-40B4-BE49-F238E27FC236}">
                  <a16:creationId xmlns:a16="http://schemas.microsoft.com/office/drawing/2014/main" id="{12E3D46F-CAB6-0526-935D-0D8AA6C5EBD7}"/>
                </a:ext>
              </a:extLst>
            </p:cNvPr>
            <p:cNvPicPr>
              <a:picLocks noChangeAspect="1"/>
            </p:cNvPicPr>
            <p:nvPr/>
          </p:nvPicPr>
          <p:blipFill rotWithShape="1">
            <a:blip r:embed="rId14">
              <a:extLst>
                <a:ext uri="{28A0092B-C50C-407E-A947-70E740481C1C}">
                  <a14:useLocalDpi xmlns:a14="http://schemas.microsoft.com/office/drawing/2010/main" val="0"/>
                </a:ext>
              </a:extLst>
            </a:blip>
            <a:srcRect l="12783" t="39617" r="12457" b="41302"/>
            <a:stretch/>
          </p:blipFill>
          <p:spPr>
            <a:xfrm>
              <a:off x="3887085" y="3619572"/>
              <a:ext cx="754567" cy="192593"/>
            </a:xfrm>
            <a:prstGeom prst="rect">
              <a:avLst/>
            </a:prstGeom>
            <a:ln>
              <a:noFill/>
            </a:ln>
          </p:spPr>
        </p:pic>
      </p:grpSp>
      <p:sp>
        <p:nvSpPr>
          <p:cNvPr id="19" name="Espace réservé du pied de page 3">
            <a:extLst>
              <a:ext uri="{FF2B5EF4-FFF2-40B4-BE49-F238E27FC236}">
                <a16:creationId xmlns:a16="http://schemas.microsoft.com/office/drawing/2014/main" id="{33FFD40A-85FD-ECAC-93FE-C847FAB6997B}"/>
              </a:ext>
            </a:extLst>
          </p:cNvPr>
          <p:cNvSpPr>
            <a:spLocks noGrp="1"/>
          </p:cNvSpPr>
          <p:nvPr>
            <p:ph type="ftr" sz="quarter" idx="14"/>
          </p:nvPr>
        </p:nvSpPr>
        <p:spPr>
          <a:xfrm>
            <a:off x="778772" y="10255877"/>
            <a:ext cx="5988741" cy="292110"/>
          </a:xfrm>
        </p:spPr>
        <p:txBody>
          <a:bodyPr/>
          <a:lstStyle/>
          <a:p>
            <a:r>
              <a:rPr lang="fr-FR" dirty="0"/>
              <a:t>Médiamétrie - Médiamat - Copyright Médiamétrie – All </a:t>
            </a:r>
            <a:r>
              <a:rPr lang="fr-FR" dirty="0" err="1"/>
              <a:t>rights</a:t>
            </a:r>
            <a:r>
              <a:rPr lang="fr-FR" dirty="0"/>
              <a:t> </a:t>
            </a:r>
            <a:r>
              <a:rPr lang="fr-FR" dirty="0" err="1"/>
              <a:t>reserved</a:t>
            </a:r>
            <a:r>
              <a:rPr lang="fr-FR" dirty="0"/>
              <a:t>                                                                                                          </a:t>
            </a:r>
            <a:r>
              <a:rPr lang="fr-FR" dirty="0" err="1"/>
              <a:t>Methodology</a:t>
            </a:r>
            <a:r>
              <a:rPr lang="fr-FR" dirty="0"/>
              <a:t> </a:t>
            </a:r>
            <a:r>
              <a:rPr lang="fr-FR" dirty="0" err="1"/>
              <a:t>audited</a:t>
            </a:r>
            <a:r>
              <a:rPr lang="fr-FR" dirty="0"/>
              <a:t> by</a:t>
            </a:r>
          </a:p>
        </p:txBody>
      </p:sp>
      <p:pic>
        <p:nvPicPr>
          <p:cNvPr id="20" name="Image 19" descr="Une image contenant lumière&#10;&#10;Description générée automatiquement">
            <a:extLst>
              <a:ext uri="{FF2B5EF4-FFF2-40B4-BE49-F238E27FC236}">
                <a16:creationId xmlns:a16="http://schemas.microsoft.com/office/drawing/2014/main" id="{A94D0EBE-3E7E-7CD3-38AB-1A59BCD51291}"/>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6526498" y="10222390"/>
            <a:ext cx="223316" cy="359083"/>
          </a:xfrm>
          <a:prstGeom prst="rect">
            <a:avLst/>
          </a:prstGeom>
        </p:spPr>
      </p:pic>
    </p:spTree>
    <p:extLst>
      <p:ext uri="{BB962C8B-B14F-4D97-AF65-F5344CB8AC3E}">
        <p14:creationId xmlns:p14="http://schemas.microsoft.com/office/powerpoint/2010/main" val="1073220990"/>
      </p:ext>
    </p:extLst>
  </p:cSld>
  <p:clrMapOvr>
    <a:masterClrMapping/>
  </p:clrMapOvr>
</p:sld>
</file>

<file path=ppt/theme/theme1.xml><?xml version="1.0" encoding="utf-8"?>
<a:theme xmlns:a="http://schemas.openxmlformats.org/drawingml/2006/main" name="Mediametrie Masque Déc. 2021">
  <a:themeElements>
    <a:clrScheme name="00. Mediametrie">
      <a:dk1>
        <a:sysClr val="windowText" lastClr="000000"/>
      </a:dk1>
      <a:lt1>
        <a:sysClr val="window" lastClr="FFFFFF"/>
      </a:lt1>
      <a:dk2>
        <a:srgbClr val="B41432"/>
      </a:dk2>
      <a:lt2>
        <a:srgbClr val="FDDA00"/>
      </a:lt2>
      <a:accent1>
        <a:srgbClr val="E10037"/>
      </a:accent1>
      <a:accent2>
        <a:srgbClr val="E65F28"/>
      </a:accent2>
      <a:accent3>
        <a:srgbClr val="BE0091"/>
      </a:accent3>
      <a:accent4>
        <a:srgbClr val="E6007D"/>
      </a:accent4>
      <a:accent5>
        <a:srgbClr val="3CCDEB"/>
      </a:accent5>
      <a:accent6>
        <a:srgbClr val="82D200"/>
      </a:accent6>
      <a:hlink>
        <a:srgbClr val="0563C1"/>
      </a:hlink>
      <a:folHlink>
        <a:srgbClr val="954F72"/>
      </a:folHlink>
    </a:clrScheme>
    <a:fontScheme name="00. Mediametrie">
      <a:majorFont>
        <a:latin typeface="Mediametrie"/>
        <a:ea typeface=""/>
        <a:cs typeface=""/>
      </a:majorFont>
      <a:minorFont>
        <a:latin typeface="Mediametrie"/>
        <a:ea typeface=""/>
        <a:cs typeface=""/>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Baz 960x540" id="{B4F492B3-5B58-459D-9B4B-45BEAEE65AF0}" vid="{D3827065-B350-4D59-A1D8-FA1517BF4638}"/>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Baz 960x540</Template>
  <TotalTime>3034</TotalTime>
  <Words>629</Words>
  <Application>Microsoft Office PowerPoint</Application>
  <PresentationFormat>Personnalisé</PresentationFormat>
  <Paragraphs>84</Paragraphs>
  <Slides>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vt:i4>
      </vt:variant>
    </vt:vector>
  </HeadingPairs>
  <TitlesOfParts>
    <vt:vector size="8" baseType="lpstr">
      <vt:lpstr>Arial</vt:lpstr>
      <vt:lpstr>Calibri</vt:lpstr>
      <vt:lpstr>Mediametrie</vt:lpstr>
      <vt:lpstr>Times New Roman</vt:lpstr>
      <vt:lpstr>Wingdings 2</vt:lpstr>
      <vt:lpstr>Mediametrie Masque Déc. 2021</vt:lpstr>
      <vt:lpstr>Press release</vt:lpstr>
      <vt:lpstr>Press release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Gustavo Gomez Perez</dc:creator>
  <cp:lastModifiedBy>Léo BRANGIER</cp:lastModifiedBy>
  <cp:revision>346</cp:revision>
  <cp:lastPrinted>2024-01-04T13:41:53Z</cp:lastPrinted>
  <dcterms:created xsi:type="dcterms:W3CDTF">2021-12-08T09:02:06Z</dcterms:created>
  <dcterms:modified xsi:type="dcterms:W3CDTF">2025-12-29T08:28:01Z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0c0f816-58d2-4baa-bfaa-765265e24f9c_Enabled">
    <vt:lpwstr>true</vt:lpwstr>
  </property>
  <property fmtid="{D5CDD505-2E9C-101B-9397-08002B2CF9AE}" pid="3" name="MSIP_Label_80c0f816-58d2-4baa-bfaa-765265e24f9c_SetDate">
    <vt:lpwstr>2024-01-02T16:43:13Z</vt:lpwstr>
  </property>
  <property fmtid="{D5CDD505-2E9C-101B-9397-08002B2CF9AE}" pid="4" name="MSIP_Label_80c0f816-58d2-4baa-bfaa-765265e24f9c_Method">
    <vt:lpwstr>Privileged</vt:lpwstr>
  </property>
  <property fmtid="{D5CDD505-2E9C-101B-9397-08002B2CF9AE}" pid="5" name="MSIP_Label_80c0f816-58d2-4baa-bfaa-765265e24f9c_Name">
    <vt:lpwstr>C2 - Interne</vt:lpwstr>
  </property>
  <property fmtid="{D5CDD505-2E9C-101B-9397-08002B2CF9AE}" pid="6" name="MSIP_Label_80c0f816-58d2-4baa-bfaa-765265e24f9c_SiteId">
    <vt:lpwstr>3d74b391-20d4-4b43-b161-13fc35d595c5</vt:lpwstr>
  </property>
  <property fmtid="{D5CDD505-2E9C-101B-9397-08002B2CF9AE}" pid="7" name="MSIP_Label_80c0f816-58d2-4baa-bfaa-765265e24f9c_ActionId">
    <vt:lpwstr>0285b320-da23-45ae-977d-8a56a024a300</vt:lpwstr>
  </property>
  <property fmtid="{D5CDD505-2E9C-101B-9397-08002B2CF9AE}" pid="8" name="MSIP_Label_80c0f816-58d2-4baa-bfaa-765265e24f9c_ContentBits">
    <vt:lpwstr>0</vt:lpwstr>
  </property>
</Properties>
</file>